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67" r:id="rId3"/>
    <p:sldId id="286" r:id="rId4"/>
    <p:sldId id="287" r:id="rId5"/>
    <p:sldId id="297" r:id="rId6"/>
    <p:sldId id="309" r:id="rId7"/>
    <p:sldId id="308" r:id="rId8"/>
    <p:sldId id="268" r:id="rId9"/>
    <p:sldId id="270" r:id="rId10"/>
    <p:sldId id="288" r:id="rId11"/>
    <p:sldId id="289" r:id="rId12"/>
    <p:sldId id="290" r:id="rId13"/>
    <p:sldId id="269" r:id="rId14"/>
    <p:sldId id="266" r:id="rId15"/>
    <p:sldId id="271" r:id="rId16"/>
    <p:sldId id="272" r:id="rId17"/>
    <p:sldId id="273" r:id="rId18"/>
    <p:sldId id="298" r:id="rId19"/>
    <p:sldId id="296" r:id="rId20"/>
    <p:sldId id="263" r:id="rId21"/>
    <p:sldId id="291"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8" autoAdjust="0"/>
    <p:restoredTop sz="94660"/>
  </p:normalViewPr>
  <p:slideViewPr>
    <p:cSldViewPr snapToGrid="0">
      <p:cViewPr>
        <p:scale>
          <a:sx n="89" d="100"/>
          <a:sy n="89" d="100"/>
        </p:scale>
        <p:origin x="-341" y="15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5"/>
          </a:xfrm>
          <a:prstGeom prst="rect">
            <a:avLst/>
          </a:prstGeom>
        </p:spPr>
        <p:txBody>
          <a:bodyPr vert="horz" lIns="91438" tIns="45719" rIns="91438" bIns="45719"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38" tIns="45719" rIns="91438" bIns="45719" rtlCol="0"/>
          <a:lstStyle>
            <a:lvl1pPr algn="r">
              <a:defRPr sz="1200"/>
            </a:lvl1pPr>
          </a:lstStyle>
          <a:p>
            <a:fld id="{2ABE780B-29FA-469B-BAE1-B0217CEE6C76}" type="datetimeFigureOut">
              <a:rPr lang="en-US" smtClean="0"/>
              <a:t>5/11/2021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38" tIns="45719" rIns="91438" bIns="45719"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38" tIns="45719" rIns="91438" bIns="4571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6"/>
            <a:ext cx="3038475" cy="466725"/>
          </a:xfrm>
          <a:prstGeom prst="rect">
            <a:avLst/>
          </a:prstGeom>
        </p:spPr>
        <p:txBody>
          <a:bodyPr vert="horz" lIns="91438" tIns="45719" rIns="91438" bIns="45719"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6"/>
            <a:ext cx="3038475" cy="466725"/>
          </a:xfrm>
          <a:prstGeom prst="rect">
            <a:avLst/>
          </a:prstGeom>
        </p:spPr>
        <p:txBody>
          <a:bodyPr vert="horz" lIns="91438" tIns="45719" rIns="91438" bIns="45719" rtlCol="0" anchor="b"/>
          <a:lstStyle>
            <a:lvl1pPr algn="r">
              <a:defRPr sz="1200"/>
            </a:lvl1pPr>
          </a:lstStyle>
          <a:p>
            <a:fld id="{E8F30D96-E11D-4B12-9E79-5D42EEEE9490}" type="slidenum">
              <a:rPr lang="en-US" smtClean="0"/>
              <a:t>‹#›</a:t>
            </a:fld>
            <a:endParaRPr lang="en-US"/>
          </a:p>
        </p:txBody>
      </p:sp>
    </p:spTree>
    <p:extLst>
      <p:ext uri="{BB962C8B-B14F-4D97-AF65-F5344CB8AC3E}">
        <p14:creationId xmlns:p14="http://schemas.microsoft.com/office/powerpoint/2010/main" val="3392497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F30D96-E11D-4B12-9E79-5D42EEEE9490}" type="slidenum">
              <a:rPr lang="en-US" smtClean="0"/>
              <a:t>1</a:t>
            </a:fld>
            <a:endParaRPr lang="en-US"/>
          </a:p>
        </p:txBody>
      </p:sp>
    </p:spTree>
    <p:extLst>
      <p:ext uri="{BB962C8B-B14F-4D97-AF65-F5344CB8AC3E}">
        <p14:creationId xmlns:p14="http://schemas.microsoft.com/office/powerpoint/2010/main" val="4059409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F30D96-E11D-4B12-9E79-5D42EEEE9490}" type="slidenum">
              <a:rPr lang="en-US" smtClean="0"/>
              <a:t>6</a:t>
            </a:fld>
            <a:endParaRPr lang="en-US"/>
          </a:p>
        </p:txBody>
      </p:sp>
    </p:spTree>
    <p:extLst>
      <p:ext uri="{BB962C8B-B14F-4D97-AF65-F5344CB8AC3E}">
        <p14:creationId xmlns:p14="http://schemas.microsoft.com/office/powerpoint/2010/main" val="2375844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F30D96-E11D-4B12-9E79-5D42EEEE9490}" type="slidenum">
              <a:rPr lang="en-US" smtClean="0"/>
              <a:t>21</a:t>
            </a:fld>
            <a:endParaRPr lang="en-US"/>
          </a:p>
        </p:txBody>
      </p:sp>
    </p:spTree>
    <p:extLst>
      <p:ext uri="{BB962C8B-B14F-4D97-AF65-F5344CB8AC3E}">
        <p14:creationId xmlns:p14="http://schemas.microsoft.com/office/powerpoint/2010/main" val="3621925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ADD789-F394-4026-AC3E-D73A3FD51C73}" type="datetime1">
              <a:rPr lang="en-US" smtClean="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9E49DC-9F51-4AB8-95F2-513005630985}" type="slidenum">
              <a:rPr lang="en-US" smtClean="0"/>
              <a:t>‹#›</a:t>
            </a:fld>
            <a:endParaRPr lang="en-US" dirty="0"/>
          </a:p>
        </p:txBody>
      </p:sp>
    </p:spTree>
    <p:extLst>
      <p:ext uri="{BB962C8B-B14F-4D97-AF65-F5344CB8AC3E}">
        <p14:creationId xmlns:p14="http://schemas.microsoft.com/office/powerpoint/2010/main" val="3949230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18785E-B037-4A0F-B289-D330D7B90DD6}" type="datetime1">
              <a:rPr lang="en-US" smtClean="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9E49DC-9F51-4AB8-95F2-513005630985}" type="slidenum">
              <a:rPr lang="en-US" smtClean="0"/>
              <a:t>‹#›</a:t>
            </a:fld>
            <a:endParaRPr lang="en-US" dirty="0"/>
          </a:p>
        </p:txBody>
      </p:sp>
    </p:spTree>
    <p:extLst>
      <p:ext uri="{BB962C8B-B14F-4D97-AF65-F5344CB8AC3E}">
        <p14:creationId xmlns:p14="http://schemas.microsoft.com/office/powerpoint/2010/main" val="3805807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18785E-B037-4A0F-B289-D330D7B90DD6}" type="datetime1">
              <a:rPr lang="en-US" smtClean="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9E49DC-9F51-4AB8-95F2-513005630985}"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0503174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18785E-B037-4A0F-B289-D330D7B90DD6}" type="datetime1">
              <a:rPr lang="en-US" smtClean="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9E49DC-9F51-4AB8-95F2-513005630985}" type="slidenum">
              <a:rPr lang="en-US" smtClean="0"/>
              <a:t>‹#›</a:t>
            </a:fld>
            <a:endParaRPr lang="en-US" dirty="0"/>
          </a:p>
        </p:txBody>
      </p:sp>
    </p:spTree>
    <p:extLst>
      <p:ext uri="{BB962C8B-B14F-4D97-AF65-F5344CB8AC3E}">
        <p14:creationId xmlns:p14="http://schemas.microsoft.com/office/powerpoint/2010/main" val="389876535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18785E-B037-4A0F-B289-D330D7B90DD6}" type="datetime1">
              <a:rPr lang="en-US" smtClean="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9E49DC-9F51-4AB8-95F2-513005630985}"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854350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18785E-B037-4A0F-B289-D330D7B90DD6}" type="datetime1">
              <a:rPr lang="en-US" smtClean="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9E49DC-9F51-4AB8-95F2-513005630985}" type="slidenum">
              <a:rPr lang="en-US" smtClean="0"/>
              <a:t>‹#›</a:t>
            </a:fld>
            <a:endParaRPr lang="en-US" dirty="0"/>
          </a:p>
        </p:txBody>
      </p:sp>
    </p:spTree>
    <p:extLst>
      <p:ext uri="{BB962C8B-B14F-4D97-AF65-F5344CB8AC3E}">
        <p14:creationId xmlns:p14="http://schemas.microsoft.com/office/powerpoint/2010/main" val="333380207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41F916-84C5-490A-9598-F7B556954DC9}" type="datetime1">
              <a:rPr lang="en-US" smtClean="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9E49DC-9F51-4AB8-95F2-513005630985}" type="slidenum">
              <a:rPr lang="en-US" smtClean="0"/>
              <a:t>‹#›</a:t>
            </a:fld>
            <a:endParaRPr lang="en-US" dirty="0"/>
          </a:p>
        </p:txBody>
      </p:sp>
    </p:spTree>
    <p:extLst>
      <p:ext uri="{BB962C8B-B14F-4D97-AF65-F5344CB8AC3E}">
        <p14:creationId xmlns:p14="http://schemas.microsoft.com/office/powerpoint/2010/main" val="4712428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F5BFBD-CAA6-4780-9941-E6B15D834527}" type="datetime1">
              <a:rPr lang="en-US" smtClean="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9E49DC-9F51-4AB8-95F2-513005630985}" type="slidenum">
              <a:rPr lang="en-US" smtClean="0"/>
              <a:t>‹#›</a:t>
            </a:fld>
            <a:endParaRPr lang="en-US" dirty="0"/>
          </a:p>
        </p:txBody>
      </p:sp>
    </p:spTree>
    <p:extLst>
      <p:ext uri="{BB962C8B-B14F-4D97-AF65-F5344CB8AC3E}">
        <p14:creationId xmlns:p14="http://schemas.microsoft.com/office/powerpoint/2010/main" val="749712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53A592-2360-46BD-BF8C-4F84F3B1098D}" type="datetime1">
              <a:rPr lang="en-US" smtClean="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9E49DC-9F51-4AB8-95F2-513005630985}" type="slidenum">
              <a:rPr lang="en-US" smtClean="0"/>
              <a:t>‹#›</a:t>
            </a:fld>
            <a:endParaRPr lang="en-US" dirty="0"/>
          </a:p>
        </p:txBody>
      </p:sp>
    </p:spTree>
    <p:extLst>
      <p:ext uri="{BB962C8B-B14F-4D97-AF65-F5344CB8AC3E}">
        <p14:creationId xmlns:p14="http://schemas.microsoft.com/office/powerpoint/2010/main" val="348419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20B434-7652-47F0-B87E-5720EACBED21}" type="datetime1">
              <a:rPr lang="en-US" smtClean="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9E49DC-9F51-4AB8-95F2-513005630985}" type="slidenum">
              <a:rPr lang="en-US" smtClean="0"/>
              <a:t>‹#›</a:t>
            </a:fld>
            <a:endParaRPr lang="en-US" dirty="0"/>
          </a:p>
        </p:txBody>
      </p:sp>
    </p:spTree>
    <p:extLst>
      <p:ext uri="{BB962C8B-B14F-4D97-AF65-F5344CB8AC3E}">
        <p14:creationId xmlns:p14="http://schemas.microsoft.com/office/powerpoint/2010/main" val="138535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88F6B8-6FEC-49CB-A079-DB72CE5A150A}" type="datetime1">
              <a:rPr lang="en-US" smtClean="0"/>
              <a:t>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9E49DC-9F51-4AB8-95F2-513005630985}" type="slidenum">
              <a:rPr lang="en-US" smtClean="0"/>
              <a:t>‹#›</a:t>
            </a:fld>
            <a:endParaRPr lang="en-US" dirty="0"/>
          </a:p>
        </p:txBody>
      </p:sp>
    </p:spTree>
    <p:extLst>
      <p:ext uri="{BB962C8B-B14F-4D97-AF65-F5344CB8AC3E}">
        <p14:creationId xmlns:p14="http://schemas.microsoft.com/office/powerpoint/2010/main" val="1913086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E13553-A3FE-4182-B5EE-66F318AC5196}" type="datetime1">
              <a:rPr lang="en-US" smtClean="0"/>
              <a:t>5/11/2021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9E49DC-9F51-4AB8-95F2-513005630985}" type="slidenum">
              <a:rPr lang="en-US" smtClean="0"/>
              <a:t>‹#›</a:t>
            </a:fld>
            <a:endParaRPr lang="en-US" dirty="0"/>
          </a:p>
        </p:txBody>
      </p:sp>
    </p:spTree>
    <p:extLst>
      <p:ext uri="{BB962C8B-B14F-4D97-AF65-F5344CB8AC3E}">
        <p14:creationId xmlns:p14="http://schemas.microsoft.com/office/powerpoint/2010/main" val="2916586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B9BC99-42B2-45A6-8A47-987FBD4615D4}" type="datetime1">
              <a:rPr lang="en-US" smtClean="0"/>
              <a:t>5/11/2021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9E49DC-9F51-4AB8-95F2-513005630985}" type="slidenum">
              <a:rPr lang="en-US" smtClean="0"/>
              <a:t>‹#›</a:t>
            </a:fld>
            <a:endParaRPr lang="en-US" dirty="0"/>
          </a:p>
        </p:txBody>
      </p:sp>
    </p:spTree>
    <p:extLst>
      <p:ext uri="{BB962C8B-B14F-4D97-AF65-F5344CB8AC3E}">
        <p14:creationId xmlns:p14="http://schemas.microsoft.com/office/powerpoint/2010/main" val="3550528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5A3393-D13A-43E0-AD8E-EDFB3E336C3A}" type="datetime1">
              <a:rPr lang="en-US" smtClean="0"/>
              <a:t>5/11/2021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9E49DC-9F51-4AB8-95F2-513005630985}" type="slidenum">
              <a:rPr lang="en-US" smtClean="0"/>
              <a:t>‹#›</a:t>
            </a:fld>
            <a:endParaRPr lang="en-US" dirty="0"/>
          </a:p>
        </p:txBody>
      </p:sp>
    </p:spTree>
    <p:extLst>
      <p:ext uri="{BB962C8B-B14F-4D97-AF65-F5344CB8AC3E}">
        <p14:creationId xmlns:p14="http://schemas.microsoft.com/office/powerpoint/2010/main" val="1216527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C3A122-524D-4F4D-A291-A5BE909DD419}" type="datetime1">
              <a:rPr lang="en-US" smtClean="0"/>
              <a:t>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9E49DC-9F51-4AB8-95F2-513005630985}" type="slidenum">
              <a:rPr lang="en-US" smtClean="0"/>
              <a:t>‹#›</a:t>
            </a:fld>
            <a:endParaRPr lang="en-US" dirty="0"/>
          </a:p>
        </p:txBody>
      </p:sp>
    </p:spTree>
    <p:extLst>
      <p:ext uri="{BB962C8B-B14F-4D97-AF65-F5344CB8AC3E}">
        <p14:creationId xmlns:p14="http://schemas.microsoft.com/office/powerpoint/2010/main" val="1220997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A3DDD8-0FA9-4E6A-8A20-48D740389AC4}" type="datetime1">
              <a:rPr lang="en-US" smtClean="0"/>
              <a:t>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9E49DC-9F51-4AB8-95F2-513005630985}" type="slidenum">
              <a:rPr lang="en-US" smtClean="0"/>
              <a:t>‹#›</a:t>
            </a:fld>
            <a:endParaRPr lang="en-US" dirty="0"/>
          </a:p>
        </p:txBody>
      </p:sp>
    </p:spTree>
    <p:extLst>
      <p:ext uri="{BB962C8B-B14F-4D97-AF65-F5344CB8AC3E}">
        <p14:creationId xmlns:p14="http://schemas.microsoft.com/office/powerpoint/2010/main" val="325985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18785E-B037-4A0F-B289-D330D7B90DD6}" type="datetime1">
              <a:rPr lang="en-US" smtClean="0"/>
              <a:t>5/11/2021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F9E49DC-9F51-4AB8-95F2-513005630985}" type="slidenum">
              <a:rPr lang="en-US" smtClean="0"/>
              <a:t>‹#›</a:t>
            </a:fld>
            <a:endParaRPr lang="en-US" dirty="0"/>
          </a:p>
        </p:txBody>
      </p:sp>
    </p:spTree>
    <p:extLst>
      <p:ext uri="{BB962C8B-B14F-4D97-AF65-F5344CB8AC3E}">
        <p14:creationId xmlns:p14="http://schemas.microsoft.com/office/powerpoint/2010/main" val="188025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mila.todd@swmbh.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7852" y="362309"/>
            <a:ext cx="10901543" cy="866725"/>
          </a:xfrm>
        </p:spPr>
        <p:txBody>
          <a:bodyPr/>
          <a:lstStyle/>
          <a:p>
            <a:pPr algn="ctr"/>
            <a:r>
              <a:rPr lang="en-US" b="1" dirty="0" smtClean="0">
                <a:solidFill>
                  <a:schemeClr val="accent1">
                    <a:lumMod val="50000"/>
                  </a:schemeClr>
                </a:solidFill>
              </a:rPr>
              <a:t>Compliance Training</a:t>
            </a:r>
            <a:endParaRPr lang="en-US" b="1" dirty="0">
              <a:solidFill>
                <a:schemeClr val="accent1">
                  <a:lumMod val="50000"/>
                </a:schemeClr>
              </a:solidFill>
            </a:endParaRPr>
          </a:p>
        </p:txBody>
      </p:sp>
      <p:pic>
        <p:nvPicPr>
          <p:cNvPr id="13" name="Picture 12"/>
          <p:cNvPicPr>
            <a:picLocks noChangeAspect="1"/>
          </p:cNvPicPr>
          <p:nvPr/>
        </p:nvPicPr>
        <p:blipFill>
          <a:blip r:embed="rId3"/>
          <a:stretch>
            <a:fillRect/>
          </a:stretch>
        </p:blipFill>
        <p:spPr>
          <a:xfrm>
            <a:off x="7573993" y="5021108"/>
            <a:ext cx="2819400" cy="1304925"/>
          </a:xfrm>
          <a:prstGeom prst="rect">
            <a:avLst/>
          </a:prstGeom>
        </p:spPr>
      </p:pic>
      <p:pic>
        <p:nvPicPr>
          <p:cNvPr id="14" name="Picture 13"/>
          <p:cNvPicPr>
            <a:picLocks noChangeAspect="1"/>
          </p:cNvPicPr>
          <p:nvPr/>
        </p:nvPicPr>
        <p:blipFill>
          <a:blip r:embed="rId4"/>
          <a:stretch>
            <a:fillRect/>
          </a:stretch>
        </p:blipFill>
        <p:spPr>
          <a:xfrm>
            <a:off x="883849" y="1527585"/>
            <a:ext cx="6690144" cy="4798448"/>
          </a:xfrm>
          <a:prstGeom prst="rect">
            <a:avLst/>
          </a:prstGeom>
        </p:spPr>
      </p:pic>
      <p:sp>
        <p:nvSpPr>
          <p:cNvPr id="3" name="Footer Placeholder 2"/>
          <p:cNvSpPr>
            <a:spLocks noGrp="1"/>
          </p:cNvSpPr>
          <p:nvPr>
            <p:ph type="ftr" sz="quarter" idx="11"/>
          </p:nvPr>
        </p:nvSpPr>
        <p:spPr/>
        <p:txBody>
          <a:bodyPr/>
          <a:lstStyle/>
          <a:p>
            <a:r>
              <a:rPr lang="en-US" dirty="0" smtClean="0"/>
              <a:t>November 2017</a:t>
            </a:r>
            <a:endParaRPr lang="en-US" dirty="0"/>
          </a:p>
        </p:txBody>
      </p:sp>
    </p:spTree>
    <p:extLst>
      <p:ext uri="{BB962C8B-B14F-4D97-AF65-F5344CB8AC3E}">
        <p14:creationId xmlns:p14="http://schemas.microsoft.com/office/powerpoint/2010/main" val="4160019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83721"/>
            <a:ext cx="8596668" cy="684362"/>
          </a:xfrm>
        </p:spPr>
        <p:txBody>
          <a:bodyPr/>
          <a:lstStyle/>
          <a:p>
            <a:pPr algn="ctr"/>
            <a:r>
              <a:rPr lang="en-US" dirty="0">
                <a:solidFill>
                  <a:srgbClr val="90C226">
                    <a:lumMod val="50000"/>
                  </a:srgbClr>
                </a:solidFill>
              </a:rPr>
              <a:t>Laws Impacting Healthcare</a:t>
            </a:r>
            <a:endParaRPr lang="en-US" dirty="0"/>
          </a:p>
        </p:txBody>
      </p:sp>
      <p:sp>
        <p:nvSpPr>
          <p:cNvPr id="3" name="Content Placeholder 2"/>
          <p:cNvSpPr>
            <a:spLocks noGrp="1"/>
          </p:cNvSpPr>
          <p:nvPr>
            <p:ph idx="1"/>
          </p:nvPr>
        </p:nvSpPr>
        <p:spPr>
          <a:xfrm>
            <a:off x="677334" y="2160590"/>
            <a:ext cx="8596668" cy="4067682"/>
          </a:xfrm>
        </p:spPr>
        <p:txBody>
          <a:bodyPr>
            <a:normAutofit fontScale="92500" lnSpcReduction="20000"/>
          </a:bodyPr>
          <a:lstStyle/>
          <a:p>
            <a:r>
              <a:rPr lang="en-US" dirty="0" smtClean="0"/>
              <a:t>Examples:</a:t>
            </a:r>
          </a:p>
          <a:p>
            <a:pPr lvl="1"/>
            <a:r>
              <a:rPr lang="en-US" dirty="0" smtClean="0"/>
              <a:t>Up-coding</a:t>
            </a:r>
          </a:p>
          <a:p>
            <a:pPr lvl="1"/>
            <a:r>
              <a:rPr lang="en-US" dirty="0" smtClean="0"/>
              <a:t>Billing for unnecessary services</a:t>
            </a:r>
          </a:p>
          <a:p>
            <a:pPr lvl="1"/>
            <a:r>
              <a:rPr lang="en-US" dirty="0" smtClean="0"/>
              <a:t>Billing for services or items that were not rendered</a:t>
            </a:r>
          </a:p>
          <a:p>
            <a:pPr lvl="1"/>
            <a:r>
              <a:rPr lang="en-US" dirty="0" smtClean="0"/>
              <a:t>Billing for items or services performed by an excluded individual</a:t>
            </a:r>
          </a:p>
          <a:p>
            <a:pPr lvl="1"/>
            <a:r>
              <a:rPr lang="en-US" dirty="0" smtClean="0"/>
              <a:t>Failing to repay overpayments within 60 days of identification  </a:t>
            </a:r>
          </a:p>
          <a:p>
            <a:pPr lvl="0">
              <a:buClr>
                <a:srgbClr val="90C226"/>
              </a:buClr>
            </a:pPr>
            <a:r>
              <a:rPr lang="en-US" dirty="0" smtClean="0">
                <a:solidFill>
                  <a:prstClr val="black">
                    <a:lumMod val="75000"/>
                    <a:lumOff val="25000"/>
                  </a:prstClr>
                </a:solidFill>
              </a:rPr>
              <a:t>Penalties:</a:t>
            </a:r>
          </a:p>
          <a:p>
            <a:pPr lvl="1">
              <a:buClr>
                <a:srgbClr val="90C226"/>
              </a:buClr>
            </a:pPr>
            <a:r>
              <a:rPr lang="en-US" dirty="0" smtClean="0"/>
              <a:t>Civil </a:t>
            </a:r>
            <a:r>
              <a:rPr lang="en-US" dirty="0"/>
              <a:t>monetary penalties ranging from $5,500 to $11,000 for EACH false </a:t>
            </a:r>
            <a:r>
              <a:rPr lang="en-US" dirty="0" smtClean="0"/>
              <a:t>claim;</a:t>
            </a:r>
          </a:p>
          <a:p>
            <a:pPr lvl="1">
              <a:buClr>
                <a:srgbClr val="90C226"/>
              </a:buClr>
            </a:pPr>
            <a:r>
              <a:rPr lang="en-US" dirty="0" smtClean="0"/>
              <a:t>Treble </a:t>
            </a:r>
            <a:r>
              <a:rPr lang="en-US" dirty="0"/>
              <a:t>damages – three times the amount of damages incurred by the federal government related to the fraudulent or abusive conduct; </a:t>
            </a:r>
            <a:endParaRPr lang="en-US" dirty="0" smtClean="0"/>
          </a:p>
          <a:p>
            <a:pPr lvl="1">
              <a:buClr>
                <a:srgbClr val="90C226"/>
              </a:buClr>
            </a:pPr>
            <a:r>
              <a:rPr lang="en-US" dirty="0" smtClean="0"/>
              <a:t>Exclusion </a:t>
            </a:r>
            <a:r>
              <a:rPr lang="en-US" dirty="0"/>
              <a:t>from participation in State and Federal </a:t>
            </a:r>
            <a:r>
              <a:rPr lang="en-US" dirty="0" smtClean="0"/>
              <a:t>programs;</a:t>
            </a:r>
          </a:p>
          <a:p>
            <a:pPr lvl="1">
              <a:buClr>
                <a:srgbClr val="90C226"/>
              </a:buClr>
            </a:pPr>
            <a:r>
              <a:rPr lang="en-US" dirty="0" smtClean="0"/>
              <a:t>Federal </a:t>
            </a:r>
            <a:r>
              <a:rPr lang="en-US" dirty="0"/>
              <a:t>criminal enforcement for intentional participation in the submission of a false claim.</a:t>
            </a:r>
          </a:p>
          <a:p>
            <a:pPr marL="457200" lvl="1" indent="0">
              <a:buClr>
                <a:srgbClr val="90C226"/>
              </a:buClr>
              <a:buNone/>
            </a:pPr>
            <a:endParaRPr lang="en-US" dirty="0">
              <a:solidFill>
                <a:prstClr val="black">
                  <a:lumMod val="75000"/>
                  <a:lumOff val="25000"/>
                </a:prstClr>
              </a:solidFill>
            </a:endParaRPr>
          </a:p>
          <a:p>
            <a:pPr lvl="1"/>
            <a:endParaRPr lang="en-US" dirty="0"/>
          </a:p>
        </p:txBody>
      </p:sp>
      <p:sp>
        <p:nvSpPr>
          <p:cNvPr id="4" name="Slide Number Placeholder 3"/>
          <p:cNvSpPr>
            <a:spLocks noGrp="1"/>
          </p:cNvSpPr>
          <p:nvPr>
            <p:ph type="sldNum" sz="quarter" idx="12"/>
          </p:nvPr>
        </p:nvSpPr>
        <p:spPr/>
        <p:txBody>
          <a:bodyPr/>
          <a:lstStyle/>
          <a:p>
            <a:fld id="{2F9E49DC-9F51-4AB8-95F2-513005630985}" type="slidenum">
              <a:rPr lang="en-US" smtClean="0"/>
              <a:t>10</a:t>
            </a:fld>
            <a:endParaRPr lang="en-US" dirty="0"/>
          </a:p>
        </p:txBody>
      </p:sp>
      <p:pic>
        <p:nvPicPr>
          <p:cNvPr id="5" name="Picture 4"/>
          <p:cNvPicPr>
            <a:picLocks noChangeAspect="1"/>
          </p:cNvPicPr>
          <p:nvPr/>
        </p:nvPicPr>
        <p:blipFill>
          <a:blip r:embed="rId2"/>
          <a:stretch>
            <a:fillRect/>
          </a:stretch>
        </p:blipFill>
        <p:spPr>
          <a:xfrm>
            <a:off x="379733" y="1114801"/>
            <a:ext cx="9327688" cy="1224951"/>
          </a:xfrm>
          <a:prstGeom prst="rect">
            <a:avLst/>
          </a:prstGeom>
        </p:spPr>
      </p:pic>
      <p:cxnSp>
        <p:nvCxnSpPr>
          <p:cNvPr id="6" name="Straight Connector 5"/>
          <p:cNvCxnSpPr/>
          <p:nvPr/>
        </p:nvCxnSpPr>
        <p:spPr>
          <a:xfrm flipV="1">
            <a:off x="751140" y="1964087"/>
            <a:ext cx="8449056" cy="18288"/>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7593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9253"/>
          </a:xfrm>
        </p:spPr>
        <p:txBody>
          <a:bodyPr/>
          <a:lstStyle/>
          <a:p>
            <a:pPr algn="ctr"/>
            <a:r>
              <a:rPr lang="en-US" dirty="0">
                <a:solidFill>
                  <a:srgbClr val="90C226">
                    <a:lumMod val="50000"/>
                  </a:srgbClr>
                </a:solidFill>
              </a:rPr>
              <a:t>Laws Impacting Healthcare</a:t>
            </a:r>
            <a:endParaRPr lang="en-US" dirty="0"/>
          </a:p>
        </p:txBody>
      </p:sp>
      <p:sp>
        <p:nvSpPr>
          <p:cNvPr id="3" name="Content Placeholder 2"/>
          <p:cNvSpPr>
            <a:spLocks noGrp="1"/>
          </p:cNvSpPr>
          <p:nvPr>
            <p:ph idx="1"/>
          </p:nvPr>
        </p:nvSpPr>
        <p:spPr>
          <a:xfrm>
            <a:off x="677334" y="2001328"/>
            <a:ext cx="8596668" cy="4554747"/>
          </a:xfrm>
        </p:spPr>
        <p:txBody>
          <a:bodyPr>
            <a:normAutofit fontScale="92500" lnSpcReduction="10000"/>
          </a:bodyPr>
          <a:lstStyle/>
          <a:p>
            <a:pPr marL="0" lvl="0" indent="0" defTabSz="914400">
              <a:spcBef>
                <a:spcPts val="0"/>
              </a:spcBef>
              <a:buClrTx/>
              <a:buSzTx/>
              <a:buNone/>
            </a:pPr>
            <a:r>
              <a:rPr lang="en-US" dirty="0" smtClean="0">
                <a:solidFill>
                  <a:prstClr val="black"/>
                </a:solidFill>
              </a:rPr>
              <a:t>Consumer </a:t>
            </a:r>
            <a:r>
              <a:rPr lang="en-US" dirty="0">
                <a:solidFill>
                  <a:prstClr val="black"/>
                </a:solidFill>
              </a:rPr>
              <a:t>Sally B. was scheduled for 60 minutes of psychotherapy with Dr. Smith. Sally arrived for her appointment extremely distraught and in crisis. The receptionist immediately contacted an ambulance. While waiting for the ambulance, Sally never left the waiting room. Dr. Smith interacted with Sally for approximately 5 minutes until the ambulance arrived and transported her to a nearby hospital. </a:t>
            </a:r>
            <a:endParaRPr lang="en-US" dirty="0" smtClean="0">
              <a:solidFill>
                <a:prstClr val="black"/>
              </a:solidFill>
            </a:endParaRPr>
          </a:p>
          <a:p>
            <a:pPr marL="0" lvl="0" indent="0" defTabSz="914400">
              <a:spcBef>
                <a:spcPts val="0"/>
              </a:spcBef>
              <a:buClrTx/>
              <a:buSzTx/>
              <a:buNone/>
            </a:pPr>
            <a:endParaRPr lang="en-US" dirty="0">
              <a:solidFill>
                <a:prstClr val="black"/>
              </a:solidFill>
            </a:endParaRPr>
          </a:p>
          <a:p>
            <a:pPr marL="0" lvl="0" indent="0" defTabSz="914400">
              <a:spcBef>
                <a:spcPts val="0"/>
              </a:spcBef>
              <a:buClrTx/>
              <a:buSzTx/>
              <a:buNone/>
            </a:pPr>
            <a:r>
              <a:rPr lang="en-US" dirty="0" smtClean="0">
                <a:solidFill>
                  <a:prstClr val="black"/>
                </a:solidFill>
              </a:rPr>
              <a:t>Dr. Smith had 60 minutes scheduled for Sally B. and was unable to schedule other consumers during that time block. He also saw Sally B., even if it was for 5 minutes. Dr. Smith submitted a claim for Sally B.’s visit, for 60 minutes of psychotherapy. The claim was paid out of Medicaid. </a:t>
            </a:r>
            <a:endParaRPr lang="en-US" dirty="0">
              <a:solidFill>
                <a:prstClr val="black"/>
              </a:solidFill>
            </a:endParaRPr>
          </a:p>
          <a:p>
            <a:pPr marL="0" indent="0">
              <a:buNone/>
            </a:pPr>
            <a:r>
              <a:rPr lang="en-US" dirty="0" smtClean="0"/>
              <a:t>A month later, as part of a routine Medicaid Services Verification audit, Sally B.’s claim was selected as part of the audit sample. When auditors contacted Dr. Smith’s office to obtain documentation to support the service billed, he instructed his receptionist (the one who called the ambulance) to create a Progress Note for 60 minutes of Psychotherapy, furnished to Sally B. on the day she went to the hospital. The receptionist created the note, Dr. Smith signed it and dated it the day Sally B. went to the hospital, and the Progress Note was provided to the auditors to support the service billed. </a:t>
            </a:r>
            <a:endParaRPr lang="en-US" dirty="0"/>
          </a:p>
        </p:txBody>
      </p:sp>
      <p:sp>
        <p:nvSpPr>
          <p:cNvPr id="4" name="Slide Number Placeholder 3"/>
          <p:cNvSpPr>
            <a:spLocks noGrp="1"/>
          </p:cNvSpPr>
          <p:nvPr>
            <p:ph type="sldNum" sz="quarter" idx="12"/>
          </p:nvPr>
        </p:nvSpPr>
        <p:spPr/>
        <p:txBody>
          <a:bodyPr/>
          <a:lstStyle/>
          <a:p>
            <a:fld id="{2F9E49DC-9F51-4AB8-95F2-513005630985}" type="slidenum">
              <a:rPr lang="en-US" smtClean="0"/>
              <a:t>11</a:t>
            </a:fld>
            <a:endParaRPr lang="en-US" dirty="0"/>
          </a:p>
        </p:txBody>
      </p:sp>
      <p:sp>
        <p:nvSpPr>
          <p:cNvPr id="6" name="TextBox 5"/>
          <p:cNvSpPr txBox="1"/>
          <p:nvPr/>
        </p:nvSpPr>
        <p:spPr>
          <a:xfrm>
            <a:off x="836762" y="1155940"/>
            <a:ext cx="8911087" cy="845388"/>
          </a:xfrm>
          <a:prstGeom prst="rect">
            <a:avLst/>
          </a:prstGeom>
          <a:noFill/>
        </p:spPr>
        <p:txBody>
          <a:bodyPr wrap="square" rtlCol="0">
            <a:spAutoFit/>
          </a:bodyPr>
          <a:lstStyle/>
          <a:p>
            <a:pPr lvl="0" algn="ctr"/>
            <a:r>
              <a:rPr lang="en-US" sz="4800" b="1" dirty="0">
                <a:solidFill>
                  <a:prstClr val="black"/>
                </a:solidFill>
                <a:latin typeface="Aharoni" panose="02010803020104030203" pitchFamily="2" charset="-79"/>
                <a:cs typeface="Aharoni" panose="02010803020104030203" pitchFamily="2" charset="-79"/>
              </a:rPr>
              <a:t>FEDERAL FALSE CLAIMS ACT</a:t>
            </a:r>
          </a:p>
        </p:txBody>
      </p:sp>
      <p:sp>
        <p:nvSpPr>
          <p:cNvPr id="7" name="TextBox 6"/>
          <p:cNvSpPr txBox="1"/>
          <p:nvPr/>
        </p:nvSpPr>
        <p:spPr>
          <a:xfrm>
            <a:off x="10701566" y="491706"/>
            <a:ext cx="1107996" cy="6064369"/>
          </a:xfrm>
          <a:prstGeom prst="rect">
            <a:avLst/>
          </a:prstGeom>
          <a:noFill/>
        </p:spPr>
        <p:txBody>
          <a:bodyPr vert="vert" wrap="square" rtlCol="0">
            <a:spAutoFit/>
          </a:bodyPr>
          <a:lstStyle/>
          <a:p>
            <a:pPr algn="ctr"/>
            <a:r>
              <a:rPr lang="en-US" sz="6000" b="1" dirty="0" smtClean="0">
                <a:solidFill>
                  <a:srgbClr val="FF0000"/>
                </a:solidFill>
              </a:rPr>
              <a:t>PROBLEMS??</a:t>
            </a:r>
            <a:endParaRPr lang="en-US" sz="6000" b="1" dirty="0">
              <a:solidFill>
                <a:srgbClr val="FF0000"/>
              </a:solidFill>
            </a:endParaRPr>
          </a:p>
        </p:txBody>
      </p:sp>
      <p:sp>
        <p:nvSpPr>
          <p:cNvPr id="8" name="TextBox 7"/>
          <p:cNvSpPr txBox="1"/>
          <p:nvPr/>
        </p:nvSpPr>
        <p:spPr>
          <a:xfrm>
            <a:off x="5554261" y="5221224"/>
            <a:ext cx="3378071" cy="369332"/>
          </a:xfrm>
          <a:prstGeom prst="rect">
            <a:avLst/>
          </a:prstGeom>
          <a:noFill/>
        </p:spPr>
        <p:txBody>
          <a:bodyPr wrap="square" rtlCol="0">
            <a:spAutoFit/>
          </a:bodyPr>
          <a:lstStyle/>
          <a:p>
            <a:endParaRPr lang="en-US" dirty="0"/>
          </a:p>
        </p:txBody>
      </p:sp>
      <p:sp>
        <p:nvSpPr>
          <p:cNvPr id="9" name="TextBox 8"/>
          <p:cNvSpPr txBox="1"/>
          <p:nvPr/>
        </p:nvSpPr>
        <p:spPr>
          <a:xfrm>
            <a:off x="9564624" y="4096512"/>
            <a:ext cx="184731" cy="369332"/>
          </a:xfrm>
          <a:prstGeom prst="rect">
            <a:avLst/>
          </a:prstGeom>
          <a:noFill/>
        </p:spPr>
        <p:txBody>
          <a:bodyPr wrap="none" rtlCol="0">
            <a:spAutoFit/>
          </a:bodyPr>
          <a:lstStyle/>
          <a:p>
            <a:endParaRPr lang="en-US" dirty="0"/>
          </a:p>
        </p:txBody>
      </p:sp>
      <p:cxnSp>
        <p:nvCxnSpPr>
          <p:cNvPr id="13" name="Straight Connector 12"/>
          <p:cNvCxnSpPr/>
          <p:nvPr/>
        </p:nvCxnSpPr>
        <p:spPr>
          <a:xfrm>
            <a:off x="749808" y="4114800"/>
            <a:ext cx="7763256"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15" name="Straight Connector 14"/>
          <p:cNvCxnSpPr/>
          <p:nvPr/>
        </p:nvCxnSpPr>
        <p:spPr>
          <a:xfrm>
            <a:off x="6684264" y="5212080"/>
            <a:ext cx="1746504"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17" name="Straight Connector 16"/>
          <p:cNvCxnSpPr/>
          <p:nvPr/>
        </p:nvCxnSpPr>
        <p:spPr>
          <a:xfrm>
            <a:off x="749808" y="5405890"/>
            <a:ext cx="7287768"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19" name="Straight Connector 18"/>
          <p:cNvCxnSpPr/>
          <p:nvPr/>
        </p:nvCxnSpPr>
        <p:spPr>
          <a:xfrm flipV="1">
            <a:off x="749808" y="5888736"/>
            <a:ext cx="5248656" cy="18288"/>
          </a:xfrm>
          <a:prstGeom prst="line">
            <a:avLst/>
          </a:prstGeom>
        </p:spPr>
        <p:style>
          <a:lnRef idx="2">
            <a:schemeClr val="accent5"/>
          </a:lnRef>
          <a:fillRef idx="0">
            <a:schemeClr val="accent5"/>
          </a:fillRef>
          <a:effectRef idx="1">
            <a:schemeClr val="accent5"/>
          </a:effectRef>
          <a:fontRef idx="minor">
            <a:schemeClr val="tx1"/>
          </a:fontRef>
        </p:style>
      </p:cxnSp>
      <p:cxnSp>
        <p:nvCxnSpPr>
          <p:cNvPr id="21" name="Straight Connector 20"/>
          <p:cNvCxnSpPr/>
          <p:nvPr/>
        </p:nvCxnSpPr>
        <p:spPr>
          <a:xfrm>
            <a:off x="3273552" y="6126480"/>
            <a:ext cx="5658780"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23" name="Straight Connector 22"/>
          <p:cNvCxnSpPr/>
          <p:nvPr/>
        </p:nvCxnSpPr>
        <p:spPr>
          <a:xfrm>
            <a:off x="749808" y="6406487"/>
            <a:ext cx="1783080" cy="0"/>
          </a:xfrm>
          <a:prstGeom prst="line">
            <a:avLst/>
          </a:prstGeom>
        </p:spPr>
        <p:style>
          <a:lnRef idx="2">
            <a:schemeClr val="accent5"/>
          </a:lnRef>
          <a:fillRef idx="0">
            <a:schemeClr val="accent5"/>
          </a:fillRef>
          <a:effectRef idx="1">
            <a:schemeClr val="accent5"/>
          </a:effectRef>
          <a:fontRef idx="minor">
            <a:schemeClr val="tx1"/>
          </a:fontRef>
        </p:style>
      </p:cxnSp>
      <p:sp>
        <p:nvSpPr>
          <p:cNvPr id="24" name="TextBox 23"/>
          <p:cNvSpPr txBox="1"/>
          <p:nvPr/>
        </p:nvSpPr>
        <p:spPr>
          <a:xfrm>
            <a:off x="3974400" y="147935"/>
            <a:ext cx="2002536" cy="461665"/>
          </a:xfrm>
          <a:prstGeom prst="rect">
            <a:avLst/>
          </a:prstGeom>
          <a:noFill/>
        </p:spPr>
        <p:txBody>
          <a:bodyPr wrap="square" rtlCol="0">
            <a:spAutoFit/>
          </a:bodyPr>
          <a:lstStyle/>
          <a:p>
            <a:r>
              <a:rPr lang="en-US" sz="2400" dirty="0" smtClean="0">
                <a:solidFill>
                  <a:srgbClr val="FF0000"/>
                </a:solidFill>
                <a:latin typeface="Aharoni" panose="02010803020104030203" pitchFamily="2" charset="-79"/>
                <a:cs typeface="Aharoni" panose="02010803020104030203" pitchFamily="2" charset="-79"/>
              </a:rPr>
              <a:t>PRACTICE</a:t>
            </a:r>
            <a:endParaRPr lang="en-US" sz="2400" dirty="0">
              <a:solidFill>
                <a:srgbClr val="FF0000"/>
              </a:solidFill>
              <a:latin typeface="Aharoni" panose="02010803020104030203" pitchFamily="2" charset="-79"/>
              <a:cs typeface="Aharoni" panose="02010803020104030203" pitchFamily="2" charset="-79"/>
            </a:endParaRPr>
          </a:p>
        </p:txBody>
      </p:sp>
      <p:cxnSp>
        <p:nvCxnSpPr>
          <p:cNvPr id="25" name="Straight Connector 24"/>
          <p:cNvCxnSpPr/>
          <p:nvPr/>
        </p:nvCxnSpPr>
        <p:spPr>
          <a:xfrm flipV="1">
            <a:off x="824946" y="1873312"/>
            <a:ext cx="8449056" cy="18288"/>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065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3"/>
                                        </p:tgtEl>
                                        <p:attrNameLst>
                                          <p:attrName>style.visibility</p:attrName>
                                        </p:attrNameLst>
                                      </p:cBhvr>
                                      <p:to>
                                        <p:strVal val="visible"/>
                                      </p:to>
                                    </p:set>
                                    <p:anim calcmode="lin" valueType="num">
                                      <p:cBhvr additive="base">
                                        <p:cTn id="30" dur="500" fill="hold"/>
                                        <p:tgtEl>
                                          <p:spTgt spid="23"/>
                                        </p:tgtEl>
                                        <p:attrNameLst>
                                          <p:attrName>ppt_x</p:attrName>
                                        </p:attrNameLst>
                                      </p:cBhvr>
                                      <p:tavLst>
                                        <p:tav tm="0">
                                          <p:val>
                                            <p:strVal val="#ppt_x"/>
                                          </p:val>
                                        </p:tav>
                                        <p:tav tm="100000">
                                          <p:val>
                                            <p:strVal val="#ppt_x"/>
                                          </p:val>
                                        </p:tav>
                                      </p:tavLst>
                                    </p:anim>
                                    <p:anim calcmode="lin" valueType="num">
                                      <p:cBhvr additive="base">
                                        <p:cTn id="31" dur="500" fill="hold"/>
                                        <p:tgtEl>
                                          <p:spTgt spid="23"/>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21"/>
                                        </p:tgtEl>
                                        <p:attrNameLst>
                                          <p:attrName>style.visibility</p:attrName>
                                        </p:attrNameLst>
                                      </p:cBhvr>
                                      <p:to>
                                        <p:strVal val="visible"/>
                                      </p:to>
                                    </p:set>
                                    <p:anim calcmode="lin" valueType="num">
                                      <p:cBhvr additive="base">
                                        <p:cTn id="34" dur="500" fill="hold"/>
                                        <p:tgtEl>
                                          <p:spTgt spid="21"/>
                                        </p:tgtEl>
                                        <p:attrNameLst>
                                          <p:attrName>ppt_x</p:attrName>
                                        </p:attrNameLst>
                                      </p:cBhvr>
                                      <p:tavLst>
                                        <p:tav tm="0">
                                          <p:val>
                                            <p:strVal val="#ppt_x"/>
                                          </p:val>
                                        </p:tav>
                                        <p:tav tm="100000">
                                          <p:val>
                                            <p:strVal val="#ppt_x"/>
                                          </p:val>
                                        </p:tav>
                                      </p:tavLst>
                                    </p:anim>
                                    <p:anim calcmode="lin" valueType="num">
                                      <p:cBhvr additive="base">
                                        <p:cTn id="35" dur="500" fill="hold"/>
                                        <p:tgtEl>
                                          <p:spTgt spid="21"/>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additive="base">
                                        <p:cTn id="38" dur="500" fill="hold"/>
                                        <p:tgtEl>
                                          <p:spTgt spid="19"/>
                                        </p:tgtEl>
                                        <p:attrNameLst>
                                          <p:attrName>ppt_x</p:attrName>
                                        </p:attrNameLst>
                                      </p:cBhvr>
                                      <p:tavLst>
                                        <p:tav tm="0">
                                          <p:val>
                                            <p:strVal val="#ppt_x"/>
                                          </p:val>
                                        </p:tav>
                                        <p:tav tm="100000">
                                          <p:val>
                                            <p:strVal val="#ppt_x"/>
                                          </p:val>
                                        </p:tav>
                                      </p:tavLst>
                                    </p:anim>
                                    <p:anim calcmode="lin" valueType="num">
                                      <p:cBhvr additive="base">
                                        <p:cTn id="39" dur="500" fill="hold"/>
                                        <p:tgtEl>
                                          <p:spTgt spid="19"/>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additive="base">
                                        <p:cTn id="42" dur="500" fill="hold"/>
                                        <p:tgtEl>
                                          <p:spTgt spid="17"/>
                                        </p:tgtEl>
                                        <p:attrNameLst>
                                          <p:attrName>ppt_x</p:attrName>
                                        </p:attrNameLst>
                                      </p:cBhvr>
                                      <p:tavLst>
                                        <p:tav tm="0">
                                          <p:val>
                                            <p:strVal val="#ppt_x"/>
                                          </p:val>
                                        </p:tav>
                                        <p:tav tm="100000">
                                          <p:val>
                                            <p:strVal val="#ppt_x"/>
                                          </p:val>
                                        </p:tav>
                                      </p:tavLst>
                                    </p:anim>
                                    <p:anim calcmode="lin" valueType="num">
                                      <p:cBhvr additive="base">
                                        <p:cTn id="43" dur="500" fill="hold"/>
                                        <p:tgtEl>
                                          <p:spTgt spid="17"/>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additive="base">
                                        <p:cTn id="46" dur="500" fill="hold"/>
                                        <p:tgtEl>
                                          <p:spTgt spid="15"/>
                                        </p:tgtEl>
                                        <p:attrNameLst>
                                          <p:attrName>ppt_x</p:attrName>
                                        </p:attrNameLst>
                                      </p:cBhvr>
                                      <p:tavLst>
                                        <p:tav tm="0">
                                          <p:val>
                                            <p:strVal val="#ppt_x"/>
                                          </p:val>
                                        </p:tav>
                                        <p:tav tm="100000">
                                          <p:val>
                                            <p:strVal val="#ppt_x"/>
                                          </p:val>
                                        </p:tav>
                                      </p:tavLst>
                                    </p:anim>
                                    <p:anim calcmode="lin" valueType="num">
                                      <p:cBhvr additive="base">
                                        <p:cTn id="47" dur="500" fill="hold"/>
                                        <p:tgtEl>
                                          <p:spTgt spid="15"/>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ppt_x"/>
                                          </p:val>
                                        </p:tav>
                                        <p:tav tm="100000">
                                          <p:val>
                                            <p:strVal val="#ppt_x"/>
                                          </p:val>
                                        </p:tav>
                                      </p:tavLst>
                                    </p:anim>
                                    <p:anim calcmode="lin" valueType="num">
                                      <p:cBhvr additive="base">
                                        <p:cTn id="5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39947"/>
            <a:ext cx="8596668" cy="715993"/>
          </a:xfrm>
        </p:spPr>
        <p:txBody>
          <a:bodyPr/>
          <a:lstStyle/>
          <a:p>
            <a:pPr algn="ctr"/>
            <a:r>
              <a:rPr lang="en-US" dirty="0">
                <a:solidFill>
                  <a:srgbClr val="90C226">
                    <a:lumMod val="50000"/>
                  </a:srgbClr>
                </a:solidFill>
              </a:rPr>
              <a:t>Laws Impacting Healthcare</a:t>
            </a:r>
            <a:endParaRPr lang="en-US" dirty="0"/>
          </a:p>
        </p:txBody>
      </p:sp>
      <p:sp>
        <p:nvSpPr>
          <p:cNvPr id="3" name="Content Placeholder 2"/>
          <p:cNvSpPr>
            <a:spLocks noGrp="1"/>
          </p:cNvSpPr>
          <p:nvPr>
            <p:ph idx="1"/>
          </p:nvPr>
        </p:nvSpPr>
        <p:spPr/>
        <p:txBody>
          <a:bodyPr/>
          <a:lstStyle/>
          <a:p>
            <a:r>
              <a:rPr lang="en-US" dirty="0" smtClean="0"/>
              <a:t>Mirrors the Federal False Claims Act, with expanded definition of “knowledge”</a:t>
            </a:r>
          </a:p>
          <a:p>
            <a:r>
              <a:rPr lang="en-US" dirty="0" smtClean="0"/>
              <a:t>MCL 400.602</a:t>
            </a:r>
          </a:p>
          <a:p>
            <a:pPr lvl="1"/>
            <a:r>
              <a:rPr lang="en-US" dirty="0" smtClean="0"/>
              <a:t>“Knowing” and “knowingly” means that a person is in possession of facts under which he or she is aware or </a:t>
            </a:r>
            <a:r>
              <a:rPr lang="en-US" b="1" i="1" u="sng" dirty="0" smtClean="0"/>
              <a:t>should be aware</a:t>
            </a:r>
            <a:r>
              <a:rPr lang="en-US" dirty="0" smtClean="0"/>
              <a:t> of the nature of his or her conduct and that his or her conduct is substantially certain to cause the payment of a Medicaid benefit. Knowing or knowingly includes acting in deliberate ignorance of the truth or falsity of facts or acting in reckless disregard of the truth or falsity of facts. Proof of specific intent to defraud is not required. (Emphasis added)</a:t>
            </a:r>
          </a:p>
          <a:p>
            <a:pPr lvl="1"/>
            <a:r>
              <a:rPr lang="en-US" dirty="0" smtClean="0"/>
              <a:t>Allows for constructive knowledge. </a:t>
            </a:r>
            <a:r>
              <a:rPr lang="en-US" altLang="en-US" dirty="0"/>
              <a:t>This means that if the course of conduct </a:t>
            </a:r>
            <a:r>
              <a:rPr lang="en-US" altLang="en-US" dirty="0" smtClean="0"/>
              <a:t>“reflects </a:t>
            </a:r>
            <a:r>
              <a:rPr lang="en-US" altLang="en-US" dirty="0"/>
              <a:t>a systematic or persistent tendency to cause inaccuracies” then it may be fraud, rather than simply a good faith error or mistake.  </a:t>
            </a:r>
          </a:p>
          <a:p>
            <a:pPr marL="457200" lvl="1" indent="0">
              <a:buNone/>
            </a:pPr>
            <a:endParaRPr lang="en-US" dirty="0"/>
          </a:p>
        </p:txBody>
      </p:sp>
      <p:sp>
        <p:nvSpPr>
          <p:cNvPr id="4" name="Slide Number Placeholder 3"/>
          <p:cNvSpPr>
            <a:spLocks noGrp="1"/>
          </p:cNvSpPr>
          <p:nvPr>
            <p:ph type="sldNum" sz="quarter" idx="12"/>
          </p:nvPr>
        </p:nvSpPr>
        <p:spPr/>
        <p:txBody>
          <a:bodyPr/>
          <a:lstStyle/>
          <a:p>
            <a:fld id="{2F9E49DC-9F51-4AB8-95F2-513005630985}" type="slidenum">
              <a:rPr lang="en-US" smtClean="0"/>
              <a:t>12</a:t>
            </a:fld>
            <a:endParaRPr lang="en-US" dirty="0"/>
          </a:p>
        </p:txBody>
      </p:sp>
      <p:sp>
        <p:nvSpPr>
          <p:cNvPr id="6" name="TextBox 5"/>
          <p:cNvSpPr txBox="1"/>
          <p:nvPr/>
        </p:nvSpPr>
        <p:spPr>
          <a:xfrm>
            <a:off x="677333" y="1035170"/>
            <a:ext cx="9027383" cy="830997"/>
          </a:xfrm>
          <a:prstGeom prst="rect">
            <a:avLst/>
          </a:prstGeom>
          <a:noFill/>
        </p:spPr>
        <p:txBody>
          <a:bodyPr wrap="square" rtlCol="0">
            <a:spAutoFit/>
          </a:bodyPr>
          <a:lstStyle/>
          <a:p>
            <a:pPr lvl="0" algn="ctr"/>
            <a:r>
              <a:rPr lang="en-US" sz="4800" b="1" dirty="0" smtClean="0">
                <a:solidFill>
                  <a:prstClr val="black"/>
                </a:solidFill>
                <a:latin typeface="Aharoni" panose="02010803020104030203" pitchFamily="2" charset="-79"/>
                <a:cs typeface="Aharoni" panose="02010803020104030203" pitchFamily="2" charset="-79"/>
              </a:rPr>
              <a:t>MICHIGAN </a:t>
            </a:r>
            <a:r>
              <a:rPr lang="en-US" sz="4800" b="1" dirty="0">
                <a:solidFill>
                  <a:prstClr val="black"/>
                </a:solidFill>
                <a:latin typeface="Aharoni" panose="02010803020104030203" pitchFamily="2" charset="-79"/>
                <a:cs typeface="Aharoni" panose="02010803020104030203" pitchFamily="2" charset="-79"/>
              </a:rPr>
              <a:t>FALSE CLAIMS ACT</a:t>
            </a:r>
          </a:p>
        </p:txBody>
      </p:sp>
      <p:cxnSp>
        <p:nvCxnSpPr>
          <p:cNvPr id="7" name="Straight Connector 6"/>
          <p:cNvCxnSpPr/>
          <p:nvPr/>
        </p:nvCxnSpPr>
        <p:spPr>
          <a:xfrm flipV="1">
            <a:off x="824946" y="1795464"/>
            <a:ext cx="8785398" cy="18288"/>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3214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6408"/>
            <a:ext cx="8596668" cy="688848"/>
          </a:xfrm>
        </p:spPr>
        <p:txBody>
          <a:bodyPr/>
          <a:lstStyle/>
          <a:p>
            <a:pPr algn="ctr"/>
            <a:r>
              <a:rPr lang="en-US" dirty="0" smtClean="0">
                <a:solidFill>
                  <a:schemeClr val="accent1">
                    <a:lumMod val="50000"/>
                  </a:schemeClr>
                </a:solidFill>
              </a:rPr>
              <a:t>Laws Impacting Healthcare</a:t>
            </a:r>
            <a:endParaRPr lang="en-US" dirty="0">
              <a:solidFill>
                <a:schemeClr val="accent1">
                  <a:lumMod val="50000"/>
                </a:schemeClr>
              </a:solidFill>
            </a:endParaRPr>
          </a:p>
        </p:txBody>
      </p:sp>
      <p:sp>
        <p:nvSpPr>
          <p:cNvPr id="3" name="Content Placeholder 2"/>
          <p:cNvSpPr>
            <a:spLocks noGrp="1"/>
          </p:cNvSpPr>
          <p:nvPr>
            <p:ph idx="1"/>
          </p:nvPr>
        </p:nvSpPr>
        <p:spPr>
          <a:xfrm>
            <a:off x="677334" y="1608498"/>
            <a:ext cx="8596668" cy="4432864"/>
          </a:xfrm>
        </p:spPr>
        <p:txBody>
          <a:bodyPr>
            <a:normAutofit fontScale="77500" lnSpcReduction="20000"/>
          </a:bodyPr>
          <a:lstStyle/>
          <a:p>
            <a:pPr marL="0" indent="0">
              <a:buNone/>
            </a:pPr>
            <a:r>
              <a:rPr lang="en-US" sz="3200" dirty="0" smtClean="0"/>
              <a:t>Anti-Kickback Statute</a:t>
            </a:r>
          </a:p>
          <a:p>
            <a:pPr lvl="0">
              <a:buClr>
                <a:srgbClr val="90C226"/>
              </a:buClr>
            </a:pPr>
            <a:r>
              <a:rPr lang="en-US" dirty="0" smtClean="0">
                <a:solidFill>
                  <a:prstClr val="black">
                    <a:lumMod val="75000"/>
                    <a:lumOff val="25000"/>
                  </a:prstClr>
                </a:solidFill>
              </a:rPr>
              <a:t>Health care providers and suppliers MAY NOT give or receive “remuneration” in exchange for the referral of patients or services covered by Medicaid or Medicare</a:t>
            </a:r>
          </a:p>
          <a:p>
            <a:pPr marL="0" indent="0">
              <a:buNone/>
            </a:pPr>
            <a:r>
              <a:rPr lang="en-US" altLang="en-US" sz="3200" dirty="0" smtClean="0"/>
              <a:t>Exclusion Authorities</a:t>
            </a:r>
          </a:p>
          <a:p>
            <a:pPr lvl="0">
              <a:buClr>
                <a:srgbClr val="90C226"/>
              </a:buClr>
            </a:pPr>
            <a:r>
              <a:rPr lang="en-US" dirty="0" smtClean="0">
                <a:solidFill>
                  <a:prstClr val="black">
                    <a:lumMod val="75000"/>
                    <a:lumOff val="25000"/>
                  </a:prstClr>
                </a:solidFill>
              </a:rPr>
              <a:t>Providers must ensure that no Federal Funds are used to pay for any items or services furnished by an individual who is debarred, suspended or otherwise excluded from participation in any federal health care program. This includes salary, benefits, and services furnished, prescribed, or ordered.</a:t>
            </a:r>
            <a:endParaRPr lang="en-US" altLang="en-US" sz="3200" dirty="0" smtClean="0"/>
          </a:p>
          <a:p>
            <a:pPr marL="0" indent="0">
              <a:buNone/>
            </a:pPr>
            <a:r>
              <a:rPr lang="en-US" altLang="en-US" sz="3200" dirty="0" smtClean="0"/>
              <a:t>Civil Monetary Penalties Law</a:t>
            </a:r>
          </a:p>
          <a:p>
            <a:pPr lvl="0">
              <a:buClr>
                <a:srgbClr val="90C226"/>
              </a:buClr>
            </a:pPr>
            <a:r>
              <a:rPr lang="en-US" dirty="0" smtClean="0">
                <a:solidFill>
                  <a:prstClr val="black">
                    <a:lumMod val="75000"/>
                    <a:lumOff val="25000"/>
                  </a:prstClr>
                </a:solidFill>
              </a:rPr>
              <a:t>Allows the Office of the Inspector General (OIG) to impose civil penalties (MONEY) for violations of the Anti-Kickback Statute and other violations including submitting false claims and making false statements on applications or contracts to participate in a Federal health care program</a:t>
            </a:r>
            <a:endParaRPr lang="en-US" altLang="en-US" sz="3200" dirty="0" smtClean="0"/>
          </a:p>
          <a:p>
            <a:pPr marL="0" indent="0">
              <a:buNone/>
            </a:pPr>
            <a:r>
              <a:rPr lang="en-US" altLang="en-US" sz="3200" dirty="0" smtClean="0"/>
              <a:t>Criminal Health Care Fraud Statute </a:t>
            </a:r>
          </a:p>
          <a:p>
            <a:pPr lvl="0">
              <a:buClr>
                <a:srgbClr val="90C226"/>
              </a:buClr>
            </a:pPr>
            <a:r>
              <a:rPr lang="en-US" altLang="en-US" dirty="0" smtClean="0">
                <a:solidFill>
                  <a:prstClr val="black">
                    <a:lumMod val="75000"/>
                    <a:lumOff val="25000"/>
                  </a:prstClr>
                </a:solidFill>
              </a:rPr>
              <a:t>Makes it a criminal offense to knowingly and willfully execute a scheme to defraud a health care benefit program. Health care fraud is punishable by imprisonment of up to 10 years, and fines of up to $250,000. Specific intent is not required for conviction. </a:t>
            </a:r>
            <a:endParaRPr lang="en-US" altLang="en-US" sz="3200" dirty="0"/>
          </a:p>
          <a:p>
            <a:pPr marL="0" indent="0">
              <a:buNone/>
            </a:pPr>
            <a:endParaRPr lang="en-US"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2F9E49DC-9F51-4AB8-95F2-513005630985}" type="slidenum">
              <a:rPr lang="en-US" smtClean="0"/>
              <a:t>13</a:t>
            </a:fld>
            <a:endParaRPr lang="en-US" dirty="0"/>
          </a:p>
        </p:txBody>
      </p:sp>
      <p:sp>
        <p:nvSpPr>
          <p:cNvPr id="6" name="TextBox 5"/>
          <p:cNvSpPr txBox="1"/>
          <p:nvPr/>
        </p:nvSpPr>
        <p:spPr>
          <a:xfrm>
            <a:off x="1244262" y="777501"/>
            <a:ext cx="8795850" cy="830997"/>
          </a:xfrm>
          <a:prstGeom prst="rect">
            <a:avLst/>
          </a:prstGeom>
          <a:noFill/>
        </p:spPr>
        <p:txBody>
          <a:bodyPr wrap="square" rtlCol="0">
            <a:spAutoFit/>
          </a:bodyPr>
          <a:lstStyle/>
          <a:p>
            <a:r>
              <a:rPr lang="en-US" sz="4800" b="1" dirty="0" smtClean="0">
                <a:solidFill>
                  <a:prstClr val="black"/>
                </a:solidFill>
                <a:latin typeface="Aharoni" panose="02010803020104030203" pitchFamily="2" charset="-79"/>
                <a:cs typeface="Aharoni" panose="02010803020104030203" pitchFamily="2" charset="-79"/>
              </a:rPr>
              <a:t>OTHER APPLICABLE LAWS</a:t>
            </a:r>
            <a:endParaRPr lang="en-US" dirty="0"/>
          </a:p>
        </p:txBody>
      </p:sp>
      <p:cxnSp>
        <p:nvCxnSpPr>
          <p:cNvPr id="7" name="Straight Connector 6"/>
          <p:cNvCxnSpPr/>
          <p:nvPr/>
        </p:nvCxnSpPr>
        <p:spPr>
          <a:xfrm flipV="1">
            <a:off x="760938" y="1466349"/>
            <a:ext cx="8785398" cy="18288"/>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7013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Laws Impacting Healthcare</a:t>
            </a:r>
            <a:endParaRPr lang="en-US" dirty="0">
              <a:solidFill>
                <a:schemeClr val="accent1">
                  <a:lumMod val="50000"/>
                </a:schemeClr>
              </a:solidFill>
            </a:endParaRPr>
          </a:p>
        </p:txBody>
      </p:sp>
      <p:sp>
        <p:nvSpPr>
          <p:cNvPr id="3" name="Content Placeholder 2"/>
          <p:cNvSpPr>
            <a:spLocks noGrp="1"/>
          </p:cNvSpPr>
          <p:nvPr>
            <p:ph idx="1"/>
          </p:nvPr>
        </p:nvSpPr>
        <p:spPr>
          <a:xfrm>
            <a:off x="677334" y="1987947"/>
            <a:ext cx="8596668" cy="4542249"/>
          </a:xfrm>
        </p:spPr>
        <p:txBody>
          <a:bodyPr>
            <a:normAutofit fontScale="92500" lnSpcReduction="10000"/>
          </a:bodyPr>
          <a:lstStyle/>
          <a:p>
            <a:r>
              <a:rPr lang="en-US" altLang="en-US" dirty="0" smtClean="0"/>
              <a:t>Federal Statute</a:t>
            </a:r>
            <a:r>
              <a:rPr lang="en-US" altLang="en-US" dirty="0"/>
              <a:t> </a:t>
            </a:r>
            <a:endParaRPr lang="en-US" altLang="en-US" dirty="0" smtClean="0"/>
          </a:p>
          <a:p>
            <a:pPr lvl="1"/>
            <a:r>
              <a:rPr lang="en-US" altLang="en-US" dirty="0" smtClean="0"/>
              <a:t>Designed to protect against the fraudulent use of public funds by encouraging people with knowledge of fraud against the Government to “blow the whistle” on wrongdoers.</a:t>
            </a:r>
          </a:p>
          <a:p>
            <a:pPr lvl="1"/>
            <a:r>
              <a:rPr lang="en-US" altLang="en-US" dirty="0" smtClean="0">
                <a:solidFill>
                  <a:schemeClr val="tx1"/>
                </a:solidFill>
              </a:rPr>
              <a:t>Individuals can file a “Qui tam” lawsuit on behalf of the government. The law provides for a reward in the form of a share of the recovery. </a:t>
            </a:r>
          </a:p>
          <a:p>
            <a:pPr lvl="1"/>
            <a:r>
              <a:rPr lang="en-US" altLang="en-US" dirty="0"/>
              <a:t>Anyone initiating a qui tam case may not be discriminated or retaliated against in any manner by their employer.  The employee is authorized under the </a:t>
            </a:r>
            <a:r>
              <a:rPr lang="en-US" altLang="en-US" dirty="0" smtClean="0"/>
              <a:t>False Claims Act </a:t>
            </a:r>
            <a:r>
              <a:rPr lang="en-US" altLang="en-US" dirty="0"/>
              <a:t>to initiate court proceedings to make themselves whole for any job related losses resulting from any such discrimination or retaliation</a:t>
            </a:r>
            <a:r>
              <a:rPr lang="en-US" altLang="en-US" dirty="0" smtClean="0"/>
              <a:t>. </a:t>
            </a:r>
            <a:endParaRPr lang="en-US" altLang="en-US" dirty="0"/>
          </a:p>
          <a:p>
            <a:pPr lvl="0">
              <a:buClr>
                <a:srgbClr val="90C226"/>
              </a:buClr>
            </a:pPr>
            <a:r>
              <a:rPr lang="en-US" altLang="en-US" dirty="0" smtClean="0">
                <a:solidFill>
                  <a:prstClr val="black">
                    <a:lumMod val="75000"/>
                    <a:lumOff val="25000"/>
                  </a:prstClr>
                </a:solidFill>
              </a:rPr>
              <a:t>Michigan Statute </a:t>
            </a:r>
          </a:p>
          <a:p>
            <a:pPr lvl="1">
              <a:buClr>
                <a:srgbClr val="90C226"/>
              </a:buClr>
            </a:pPr>
            <a:r>
              <a:rPr lang="en-US" altLang="en-US" dirty="0" smtClean="0">
                <a:solidFill>
                  <a:prstClr val="black">
                    <a:lumMod val="75000"/>
                    <a:lumOff val="25000"/>
                  </a:prstClr>
                </a:solidFill>
              </a:rPr>
              <a:t>Provides protection for employees who report a violation or suspected violation of a State or Federal law, rule, or regulation to a public body; unless the employee knows the report is false.</a:t>
            </a:r>
          </a:p>
          <a:p>
            <a:pPr lvl="1">
              <a:buClr>
                <a:srgbClr val="90C226"/>
              </a:buClr>
            </a:pPr>
            <a:r>
              <a:rPr lang="en-US" altLang="en-US" dirty="0" smtClean="0">
                <a:solidFill>
                  <a:prstClr val="black">
                    <a:lumMod val="75000"/>
                    <a:lumOff val="25000"/>
                  </a:prstClr>
                </a:solidFill>
              </a:rPr>
              <a:t>Employers may not discharge, threaten, or otherwise discriminate against an employee regarding the employee’s compensations, terms, conditions, location, or privileges of employment.</a:t>
            </a:r>
            <a:endParaRPr lang="en-US" altLang="en-US" dirty="0">
              <a:solidFill>
                <a:prstClr val="black">
                  <a:lumMod val="75000"/>
                  <a:lumOff val="25000"/>
                </a:prstClr>
              </a:solidFill>
            </a:endParaRPr>
          </a:p>
          <a:p>
            <a:pPr marL="457200" lvl="1" indent="0">
              <a:buNone/>
            </a:pPr>
            <a:endParaRPr lang="en-US" altLang="en-US" dirty="0">
              <a:solidFill>
                <a:srgbClr val="FF0000"/>
              </a:solidFill>
            </a:endParaRPr>
          </a:p>
        </p:txBody>
      </p:sp>
      <p:sp>
        <p:nvSpPr>
          <p:cNvPr id="4" name="Slide Number Placeholder 3"/>
          <p:cNvSpPr>
            <a:spLocks noGrp="1"/>
          </p:cNvSpPr>
          <p:nvPr>
            <p:ph type="sldNum" sz="quarter" idx="12"/>
          </p:nvPr>
        </p:nvSpPr>
        <p:spPr/>
        <p:txBody>
          <a:bodyPr/>
          <a:lstStyle/>
          <a:p>
            <a:fld id="{2F9E49DC-9F51-4AB8-95F2-513005630985}" type="slidenum">
              <a:rPr lang="en-US" smtClean="0"/>
              <a:t>14</a:t>
            </a:fld>
            <a:endParaRPr lang="en-US" dirty="0"/>
          </a:p>
        </p:txBody>
      </p:sp>
      <p:sp>
        <p:nvSpPr>
          <p:cNvPr id="6" name="TextBox 5"/>
          <p:cNvSpPr txBox="1"/>
          <p:nvPr/>
        </p:nvSpPr>
        <p:spPr>
          <a:xfrm>
            <a:off x="448574" y="1214497"/>
            <a:ext cx="9644332" cy="830997"/>
          </a:xfrm>
          <a:prstGeom prst="rect">
            <a:avLst/>
          </a:prstGeom>
          <a:noFill/>
        </p:spPr>
        <p:txBody>
          <a:bodyPr wrap="square" rtlCol="0">
            <a:spAutoFit/>
          </a:bodyPr>
          <a:lstStyle/>
          <a:p>
            <a:pPr lvl="0" algn="ctr"/>
            <a:r>
              <a:rPr lang="en-US" sz="4800" b="1" dirty="0" smtClean="0">
                <a:solidFill>
                  <a:prstClr val="black"/>
                </a:solidFill>
                <a:latin typeface="Aharoni" panose="02010803020104030203" pitchFamily="2" charset="-79"/>
                <a:cs typeface="Aharoni" panose="02010803020104030203" pitchFamily="2" charset="-79"/>
              </a:rPr>
              <a:t>WHISTLEBLOWER PROTECTION</a:t>
            </a:r>
            <a:endParaRPr lang="en-US" sz="4800" b="1" dirty="0">
              <a:solidFill>
                <a:prstClr val="black"/>
              </a:solidFill>
              <a:latin typeface="Aharoni" panose="02010803020104030203" pitchFamily="2" charset="-79"/>
              <a:cs typeface="Aharoni" panose="02010803020104030203" pitchFamily="2" charset="-79"/>
            </a:endParaRPr>
          </a:p>
        </p:txBody>
      </p:sp>
      <p:cxnSp>
        <p:nvCxnSpPr>
          <p:cNvPr id="7" name="Straight Connector 6"/>
          <p:cNvCxnSpPr/>
          <p:nvPr/>
        </p:nvCxnSpPr>
        <p:spPr>
          <a:xfrm flipV="1">
            <a:off x="878041" y="1921256"/>
            <a:ext cx="8785398" cy="18288"/>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93316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2000"/>
          </a:xfrm>
        </p:spPr>
        <p:txBody>
          <a:bodyPr/>
          <a:lstStyle/>
          <a:p>
            <a:pPr algn="ctr"/>
            <a:r>
              <a:rPr lang="en-US" dirty="0" smtClean="0">
                <a:solidFill>
                  <a:schemeClr val="accent1">
                    <a:lumMod val="50000"/>
                  </a:schemeClr>
                </a:solidFill>
              </a:rPr>
              <a:t>FRAUD, WASTE, &amp; ABUSE</a:t>
            </a:r>
            <a:endParaRPr lang="en-US" dirty="0">
              <a:solidFill>
                <a:schemeClr val="accent1">
                  <a:lumMod val="50000"/>
                </a:schemeClr>
              </a:solidFill>
            </a:endParaRPr>
          </a:p>
        </p:txBody>
      </p:sp>
      <p:sp>
        <p:nvSpPr>
          <p:cNvPr id="3" name="Content Placeholder 2"/>
          <p:cNvSpPr>
            <a:spLocks noGrp="1"/>
          </p:cNvSpPr>
          <p:nvPr>
            <p:ph idx="1"/>
          </p:nvPr>
        </p:nvSpPr>
        <p:spPr/>
        <p:txBody>
          <a:bodyPr>
            <a:noAutofit/>
          </a:bodyPr>
          <a:lstStyle/>
          <a:p>
            <a:pPr marL="0" indent="0">
              <a:buNone/>
            </a:pPr>
            <a:r>
              <a:rPr lang="en-US" altLang="en-US" dirty="0" smtClean="0"/>
              <a:t>An </a:t>
            </a:r>
            <a:r>
              <a:rPr lang="en-US" altLang="en-US" dirty="0"/>
              <a:t>intentional deception or misrepresentation by a person with the knowledge the deception could result in unauthorized benefit to him/herself or some other person</a:t>
            </a:r>
            <a:r>
              <a:rPr lang="en-US" altLang="en-US" dirty="0" smtClean="0"/>
              <a:t>. Includes any act that constitutes fraud under applicable Federal or State laws. </a:t>
            </a:r>
          </a:p>
          <a:p>
            <a:pPr marL="0" indent="0">
              <a:buNone/>
            </a:pPr>
            <a:r>
              <a:rPr lang="en-US" altLang="en-US" dirty="0" smtClean="0"/>
              <a:t>Can include billing for services not rendered, performing medically unnecessary services solely to obtain payment, altering documentation to obtain higher payment (</a:t>
            </a:r>
            <a:r>
              <a:rPr lang="en-US" altLang="en-US" dirty="0" err="1" smtClean="0"/>
              <a:t>upcoding</a:t>
            </a:r>
            <a:r>
              <a:rPr lang="en-US" altLang="en-US" dirty="0" smtClean="0"/>
              <a:t>), and deliberate duplicate billing. </a:t>
            </a:r>
          </a:p>
          <a:p>
            <a:pPr marL="0" indent="0">
              <a:buNone/>
            </a:pPr>
            <a:r>
              <a:rPr lang="en-US" altLang="en-US" sz="2800" u="sng" dirty="0" smtClean="0"/>
              <a:t>Example</a:t>
            </a:r>
            <a:endParaRPr lang="en-US" altLang="en-US" u="sng" dirty="0" smtClean="0"/>
          </a:p>
          <a:p>
            <a:pPr marL="0" indent="0">
              <a:buNone/>
            </a:pPr>
            <a:r>
              <a:rPr lang="en-US" altLang="en-US" dirty="0" smtClean="0"/>
              <a:t>Dr. Smith’s submission of a claim for a service not rendered, and creation of a fake progress note to support that claim. </a:t>
            </a:r>
          </a:p>
          <a:p>
            <a:pPr marL="0" indent="0">
              <a:buNone/>
            </a:pPr>
            <a:endParaRPr lang="en-US" altLang="en-US" sz="2800" dirty="0"/>
          </a:p>
        </p:txBody>
      </p:sp>
      <p:sp>
        <p:nvSpPr>
          <p:cNvPr id="4" name="Slide Number Placeholder 3"/>
          <p:cNvSpPr>
            <a:spLocks noGrp="1"/>
          </p:cNvSpPr>
          <p:nvPr>
            <p:ph type="sldNum" sz="quarter" idx="12"/>
          </p:nvPr>
        </p:nvSpPr>
        <p:spPr/>
        <p:txBody>
          <a:bodyPr/>
          <a:lstStyle/>
          <a:p>
            <a:fld id="{2F9E49DC-9F51-4AB8-95F2-513005630985}" type="slidenum">
              <a:rPr lang="en-US" smtClean="0"/>
              <a:t>15</a:t>
            </a:fld>
            <a:endParaRPr lang="en-US" dirty="0"/>
          </a:p>
        </p:txBody>
      </p:sp>
      <p:sp>
        <p:nvSpPr>
          <p:cNvPr id="6" name="Rectangle 5"/>
          <p:cNvSpPr/>
          <p:nvPr/>
        </p:nvSpPr>
        <p:spPr>
          <a:xfrm>
            <a:off x="1494909" y="1371600"/>
            <a:ext cx="6961517" cy="707886"/>
          </a:xfrm>
          <a:prstGeom prst="rect">
            <a:avLst/>
          </a:prstGeom>
        </p:spPr>
        <p:txBody>
          <a:bodyPr wrap="square">
            <a:spAutoFit/>
          </a:bodyPr>
          <a:lstStyle/>
          <a:p>
            <a:pPr algn="ctr"/>
            <a:r>
              <a:rPr lang="en-US" sz="4000" b="1" dirty="0" smtClean="0">
                <a:solidFill>
                  <a:prstClr val="black"/>
                </a:solidFill>
                <a:latin typeface="Aharoni" panose="02010803020104030203" pitchFamily="2" charset="-79"/>
                <a:cs typeface="Aharoni" panose="02010803020104030203" pitchFamily="2" charset="-79"/>
              </a:rPr>
              <a:t>FRAUD</a:t>
            </a:r>
            <a:endParaRPr lang="en-US" sz="4000" dirty="0"/>
          </a:p>
        </p:txBody>
      </p:sp>
      <p:cxnSp>
        <p:nvCxnSpPr>
          <p:cNvPr id="7" name="Straight Connector 6"/>
          <p:cNvCxnSpPr/>
          <p:nvPr/>
        </p:nvCxnSpPr>
        <p:spPr>
          <a:xfrm flipV="1">
            <a:off x="898056" y="1305417"/>
            <a:ext cx="8785398" cy="18288"/>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18893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7494"/>
          </a:xfrm>
        </p:spPr>
        <p:txBody>
          <a:bodyPr/>
          <a:lstStyle/>
          <a:p>
            <a:pPr algn="ctr"/>
            <a:r>
              <a:rPr lang="en-US" dirty="0">
                <a:solidFill>
                  <a:schemeClr val="accent1">
                    <a:lumMod val="50000"/>
                  </a:schemeClr>
                </a:solidFill>
              </a:rPr>
              <a:t>FRAUD, WASTE, &amp; ABUSE</a:t>
            </a:r>
          </a:p>
        </p:txBody>
      </p:sp>
      <p:sp>
        <p:nvSpPr>
          <p:cNvPr id="3" name="Content Placeholder 2"/>
          <p:cNvSpPr>
            <a:spLocks noGrp="1"/>
          </p:cNvSpPr>
          <p:nvPr>
            <p:ph idx="1"/>
          </p:nvPr>
        </p:nvSpPr>
        <p:spPr>
          <a:xfrm>
            <a:off x="677334" y="2160589"/>
            <a:ext cx="8596668" cy="3110151"/>
          </a:xfrm>
        </p:spPr>
        <p:txBody>
          <a:bodyPr>
            <a:normAutofit lnSpcReduction="10000"/>
          </a:bodyPr>
          <a:lstStyle/>
          <a:p>
            <a:pPr marL="0" indent="0">
              <a:buNone/>
            </a:pPr>
            <a:r>
              <a:rPr lang="en-US" dirty="0" smtClean="0"/>
              <a:t>Overutilization of services, or other practices that result in unnecessary costs. Generally not considered caused by criminally negligent actions, but rather the misuse of resources. </a:t>
            </a:r>
          </a:p>
          <a:p>
            <a:pPr marL="0" indent="0">
              <a:buNone/>
            </a:pPr>
            <a:r>
              <a:rPr lang="en-US" dirty="0" smtClean="0"/>
              <a:t>Can include healthcare spending that can be eliminated without reducing the quality of care, redundant testing</a:t>
            </a:r>
            <a:endParaRPr lang="en-US" dirty="0"/>
          </a:p>
          <a:p>
            <a:pPr marL="0" indent="0">
              <a:buNone/>
            </a:pPr>
            <a:r>
              <a:rPr lang="en-US" sz="2800" u="sng" dirty="0" smtClean="0"/>
              <a:t>EXAMPLE</a:t>
            </a:r>
          </a:p>
          <a:p>
            <a:pPr marL="0" indent="0">
              <a:buNone/>
            </a:pPr>
            <a:r>
              <a:rPr lang="en-US" dirty="0" smtClean="0"/>
              <a:t>Consumer received an Assessment from Provider A last month. There has been no significant change in Consumer’s condition, nor any change in the treatment being delivered. Provider A performs another Assessment and submits a claim for payment. </a:t>
            </a:r>
          </a:p>
          <a:p>
            <a:pPr marL="0" indent="0">
              <a:buNone/>
            </a:pPr>
            <a:endParaRPr lang="en-US" dirty="0"/>
          </a:p>
        </p:txBody>
      </p:sp>
      <p:sp>
        <p:nvSpPr>
          <p:cNvPr id="4" name="Slide Number Placeholder 3"/>
          <p:cNvSpPr>
            <a:spLocks noGrp="1"/>
          </p:cNvSpPr>
          <p:nvPr>
            <p:ph type="sldNum" sz="quarter" idx="12"/>
          </p:nvPr>
        </p:nvSpPr>
        <p:spPr/>
        <p:txBody>
          <a:bodyPr/>
          <a:lstStyle/>
          <a:p>
            <a:fld id="{2F9E49DC-9F51-4AB8-95F2-513005630985}" type="slidenum">
              <a:rPr lang="en-US" smtClean="0"/>
              <a:t>16</a:t>
            </a:fld>
            <a:endParaRPr lang="en-US" dirty="0"/>
          </a:p>
        </p:txBody>
      </p:sp>
      <p:sp>
        <p:nvSpPr>
          <p:cNvPr id="5" name="TextBox 4"/>
          <p:cNvSpPr txBox="1"/>
          <p:nvPr/>
        </p:nvSpPr>
        <p:spPr>
          <a:xfrm>
            <a:off x="774604" y="1337094"/>
            <a:ext cx="8402128" cy="707886"/>
          </a:xfrm>
          <a:prstGeom prst="rect">
            <a:avLst/>
          </a:prstGeom>
          <a:noFill/>
        </p:spPr>
        <p:txBody>
          <a:bodyPr wrap="square" rtlCol="0">
            <a:spAutoFit/>
          </a:bodyPr>
          <a:lstStyle/>
          <a:p>
            <a:pPr lvl="0" algn="ctr"/>
            <a:r>
              <a:rPr lang="en-US" sz="4000" b="1" dirty="0" smtClean="0">
                <a:solidFill>
                  <a:prstClr val="black"/>
                </a:solidFill>
                <a:latin typeface="Aharoni" panose="02010803020104030203" pitchFamily="2" charset="-79"/>
                <a:cs typeface="Aharoni" panose="02010803020104030203" pitchFamily="2" charset="-79"/>
              </a:rPr>
              <a:t>WASTE</a:t>
            </a:r>
            <a:endParaRPr lang="en-US" sz="4000" dirty="0">
              <a:solidFill>
                <a:prstClr val="black"/>
              </a:solidFill>
            </a:endParaRPr>
          </a:p>
        </p:txBody>
      </p:sp>
      <p:cxnSp>
        <p:nvCxnSpPr>
          <p:cNvPr id="6" name="Straight Connector 5"/>
          <p:cNvCxnSpPr/>
          <p:nvPr/>
        </p:nvCxnSpPr>
        <p:spPr>
          <a:xfrm flipV="1">
            <a:off x="898056" y="1305417"/>
            <a:ext cx="8785398" cy="18288"/>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3734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4747"/>
          </a:xfrm>
        </p:spPr>
        <p:txBody>
          <a:bodyPr/>
          <a:lstStyle/>
          <a:p>
            <a:pPr algn="ctr"/>
            <a:r>
              <a:rPr lang="en-US" dirty="0">
                <a:solidFill>
                  <a:srgbClr val="90C226">
                    <a:lumMod val="50000"/>
                  </a:srgbClr>
                </a:solidFill>
              </a:rPr>
              <a:t>FRAUD, WASTE, &amp; ABUSE</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altLang="en-US" dirty="0"/>
              <a:t>Practices that are inconsistent with sound fiscal, business or medical practices &amp; result in an unnecessary cost to the </a:t>
            </a:r>
            <a:r>
              <a:rPr lang="en-US" altLang="en-US" dirty="0" err="1"/>
              <a:t>payor</a:t>
            </a:r>
            <a:r>
              <a:rPr lang="en-US" altLang="en-US" dirty="0"/>
              <a:t>, or in reimbursement for services that are not medically necessary or fail to meet professionally recognized standards for healthcare.  </a:t>
            </a:r>
            <a:endParaRPr lang="en-US" altLang="en-US" dirty="0" smtClean="0"/>
          </a:p>
          <a:p>
            <a:pPr marL="0" indent="0">
              <a:buNone/>
            </a:pPr>
            <a:r>
              <a:rPr lang="en-US" altLang="en-US" dirty="0" smtClean="0"/>
              <a:t>Can include submitting claims that do not comply with billing guidelines, providing services that are not medically necessary or do not meet professionally recognized standards, submitting bills to Medicare/Medicaid instead of the primary insurer. </a:t>
            </a:r>
          </a:p>
          <a:p>
            <a:pPr marL="0" indent="0">
              <a:buNone/>
            </a:pPr>
            <a:r>
              <a:rPr lang="en-US" altLang="en-US" dirty="0" smtClean="0">
                <a:solidFill>
                  <a:srgbClr val="FF0000"/>
                </a:solidFill>
              </a:rPr>
              <a:t>CAUTION</a:t>
            </a:r>
            <a:r>
              <a:rPr lang="en-US" altLang="en-US" dirty="0" smtClean="0"/>
              <a:t> – Abuse can develop in to Fraud if there is evidence that the individual knowingly and willfully (on purpose) conducted the abusive practices. </a:t>
            </a:r>
          </a:p>
          <a:p>
            <a:pPr marL="0" indent="0">
              <a:buNone/>
            </a:pPr>
            <a:r>
              <a:rPr lang="en-US" altLang="en-US" sz="2800" u="sng" dirty="0" smtClean="0"/>
              <a:t>EXAMPLE</a:t>
            </a:r>
          </a:p>
          <a:p>
            <a:pPr marL="0" indent="0">
              <a:buNone/>
            </a:pPr>
            <a:r>
              <a:rPr lang="en-US" altLang="en-US" dirty="0" smtClean="0"/>
              <a:t>Provider A has multiple sites and determined it made billing easier if all claims were submitted listing a single location of service, and a clinician associated with that location of service, rather than the claims reflecting the clinician who actually furnished the service, and the location where it was actually furnished. </a:t>
            </a:r>
            <a:endParaRPr lang="en-US" altLang="en-US" dirty="0"/>
          </a:p>
        </p:txBody>
      </p:sp>
      <p:sp>
        <p:nvSpPr>
          <p:cNvPr id="4" name="Slide Number Placeholder 3"/>
          <p:cNvSpPr>
            <a:spLocks noGrp="1"/>
          </p:cNvSpPr>
          <p:nvPr>
            <p:ph type="sldNum" sz="quarter" idx="12"/>
          </p:nvPr>
        </p:nvSpPr>
        <p:spPr/>
        <p:txBody>
          <a:bodyPr/>
          <a:lstStyle/>
          <a:p>
            <a:fld id="{2F9E49DC-9F51-4AB8-95F2-513005630985}" type="slidenum">
              <a:rPr lang="en-US" smtClean="0"/>
              <a:t>17</a:t>
            </a:fld>
            <a:endParaRPr lang="en-US" dirty="0"/>
          </a:p>
        </p:txBody>
      </p:sp>
      <p:sp>
        <p:nvSpPr>
          <p:cNvPr id="6" name="TextBox 5"/>
          <p:cNvSpPr txBox="1"/>
          <p:nvPr/>
        </p:nvSpPr>
        <p:spPr>
          <a:xfrm>
            <a:off x="888521" y="1276709"/>
            <a:ext cx="8203721" cy="707886"/>
          </a:xfrm>
          <a:prstGeom prst="rect">
            <a:avLst/>
          </a:prstGeom>
          <a:noFill/>
        </p:spPr>
        <p:txBody>
          <a:bodyPr wrap="square" rtlCol="0">
            <a:spAutoFit/>
          </a:bodyPr>
          <a:lstStyle/>
          <a:p>
            <a:pPr lvl="0" algn="ctr"/>
            <a:r>
              <a:rPr lang="en-US" sz="4000" b="1" dirty="0" smtClean="0">
                <a:solidFill>
                  <a:prstClr val="black"/>
                </a:solidFill>
                <a:latin typeface="Aharoni" panose="02010803020104030203" pitchFamily="2" charset="-79"/>
                <a:cs typeface="Aharoni" panose="02010803020104030203" pitchFamily="2" charset="-79"/>
              </a:rPr>
              <a:t>ABUSE</a:t>
            </a:r>
            <a:endParaRPr lang="en-US" sz="4000" dirty="0">
              <a:solidFill>
                <a:prstClr val="black"/>
              </a:solidFill>
            </a:endParaRPr>
          </a:p>
        </p:txBody>
      </p:sp>
      <p:cxnSp>
        <p:nvCxnSpPr>
          <p:cNvPr id="7" name="Straight Connector 6"/>
          <p:cNvCxnSpPr/>
          <p:nvPr/>
        </p:nvCxnSpPr>
        <p:spPr>
          <a:xfrm flipV="1">
            <a:off x="898056" y="1305417"/>
            <a:ext cx="8785398" cy="18288"/>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48702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711" y="455596"/>
            <a:ext cx="10006708" cy="776438"/>
          </a:xfrm>
        </p:spPr>
        <p:txBody>
          <a:bodyPr>
            <a:normAutofit/>
          </a:bodyPr>
          <a:lstStyle/>
          <a:p>
            <a:pPr algn="ctr"/>
            <a:r>
              <a:rPr lang="en-US" sz="4000" dirty="0" smtClean="0">
                <a:solidFill>
                  <a:schemeClr val="accent2">
                    <a:lumMod val="75000"/>
                  </a:schemeClr>
                </a:solidFill>
              </a:rPr>
              <a:t>Service Documentation Requirements</a:t>
            </a:r>
            <a:endParaRPr lang="en-US" sz="4000" dirty="0">
              <a:solidFill>
                <a:schemeClr val="accent2">
                  <a:lumMod val="75000"/>
                </a:schemeClr>
              </a:solidFill>
            </a:endParaRPr>
          </a:p>
        </p:txBody>
      </p:sp>
      <p:sp>
        <p:nvSpPr>
          <p:cNvPr id="3" name="Content Placeholder 2"/>
          <p:cNvSpPr>
            <a:spLocks noGrp="1"/>
          </p:cNvSpPr>
          <p:nvPr>
            <p:ph idx="1"/>
          </p:nvPr>
        </p:nvSpPr>
        <p:spPr>
          <a:xfrm>
            <a:off x="406241" y="1126550"/>
            <a:ext cx="10014550" cy="5529998"/>
          </a:xfrm>
        </p:spPr>
        <p:txBody>
          <a:bodyPr>
            <a:normAutofit lnSpcReduction="10000"/>
          </a:bodyPr>
          <a:lstStyle/>
          <a:p>
            <a:pPr marL="0" indent="0">
              <a:buNone/>
            </a:pPr>
            <a:r>
              <a:rPr lang="en-US" sz="2000" b="1" dirty="0" smtClean="0"/>
              <a:t>Michigan Medicaid Provider Manual requirements (non-exhaustive list) </a:t>
            </a:r>
          </a:p>
          <a:p>
            <a:r>
              <a:rPr lang="en-US" dirty="0"/>
              <a:t>The </a:t>
            </a:r>
            <a:r>
              <a:rPr lang="en-US" dirty="0" smtClean="0"/>
              <a:t>clinical record </a:t>
            </a:r>
            <a:r>
              <a:rPr lang="en-US" dirty="0"/>
              <a:t>must be </a:t>
            </a:r>
            <a:r>
              <a:rPr lang="en-US" b="1" u="sng" dirty="0"/>
              <a:t>sufficiently detailed </a:t>
            </a:r>
            <a:r>
              <a:rPr lang="en-US" dirty="0"/>
              <a:t>to allow reconstruction of what transpired for each service billed</a:t>
            </a:r>
            <a:r>
              <a:rPr lang="en-US" dirty="0" smtClean="0"/>
              <a:t>.</a:t>
            </a:r>
          </a:p>
          <a:p>
            <a:r>
              <a:rPr lang="en-US" dirty="0" smtClean="0"/>
              <a:t>All documentation must be </a:t>
            </a:r>
            <a:r>
              <a:rPr lang="en-US" b="1" u="sng" dirty="0" smtClean="0"/>
              <a:t>signed and dated </a:t>
            </a:r>
            <a:r>
              <a:rPr lang="en-US" dirty="0" smtClean="0"/>
              <a:t>by the rendering health care professional</a:t>
            </a:r>
          </a:p>
          <a:p>
            <a:pPr lvl="1"/>
            <a:r>
              <a:rPr lang="en-US" dirty="0" smtClean="0"/>
              <a:t>Documentation, including signatures, must be </a:t>
            </a:r>
            <a:r>
              <a:rPr lang="en-US" b="1" u="sng" dirty="0" smtClean="0"/>
              <a:t>legible</a:t>
            </a:r>
            <a:r>
              <a:rPr lang="en-US" dirty="0" smtClean="0"/>
              <a:t> </a:t>
            </a:r>
          </a:p>
          <a:p>
            <a:pPr lvl="1"/>
            <a:r>
              <a:rPr lang="en-US" dirty="0" smtClean="0"/>
              <a:t>If a signature is not legible, the clinician’s name and credentials should be printed </a:t>
            </a:r>
            <a:r>
              <a:rPr lang="en-US" dirty="0" smtClean="0"/>
              <a:t>below</a:t>
            </a:r>
          </a:p>
          <a:p>
            <a:pPr lvl="1"/>
            <a:r>
              <a:rPr lang="en-US" dirty="0" smtClean="0"/>
              <a:t>Self Determined services should be signed and dated on the date of the service. </a:t>
            </a:r>
            <a:endParaRPr lang="en-US" dirty="0"/>
          </a:p>
          <a:p>
            <a:r>
              <a:rPr lang="en-US" dirty="0"/>
              <a:t>For services that are time-specific according to the procedure code billed, providers must indicate in </a:t>
            </a:r>
            <a:r>
              <a:rPr lang="en-US" dirty="0" smtClean="0"/>
              <a:t>the medical </a:t>
            </a:r>
            <a:r>
              <a:rPr lang="en-US" dirty="0"/>
              <a:t>record the </a:t>
            </a:r>
            <a:r>
              <a:rPr lang="en-US" b="1" u="sng" dirty="0"/>
              <a:t>actual begin time and end time </a:t>
            </a:r>
            <a:r>
              <a:rPr lang="en-US" dirty="0"/>
              <a:t>of the particular </a:t>
            </a:r>
            <a:r>
              <a:rPr lang="en-US" dirty="0" smtClean="0"/>
              <a:t>service</a:t>
            </a:r>
          </a:p>
          <a:p>
            <a:pPr marL="0" indent="0">
              <a:buNone/>
            </a:pPr>
            <a:r>
              <a:rPr lang="en-US" sz="2000" b="1" dirty="0" smtClean="0"/>
              <a:t>SWMBH Operating Policy 12.11 – Clinical Documentation (non-exhaustive list)  </a:t>
            </a:r>
          </a:p>
          <a:p>
            <a:r>
              <a:rPr lang="en-US" dirty="0" smtClean="0"/>
              <a:t>Progress notes must include a Description of Service that describes:</a:t>
            </a:r>
          </a:p>
          <a:p>
            <a:pPr lvl="1"/>
            <a:r>
              <a:rPr lang="en-US" dirty="0" smtClean="0"/>
              <a:t>Presenting problems, treatment modality, customer response to treatment</a:t>
            </a:r>
          </a:p>
          <a:p>
            <a:pPr lvl="1"/>
            <a:r>
              <a:rPr lang="en-US" dirty="0" smtClean="0"/>
              <a:t>Goal(s) and/or Objective(s) of the Plan of Service addressed</a:t>
            </a:r>
          </a:p>
          <a:p>
            <a:pPr lvl="1"/>
            <a:r>
              <a:rPr lang="en-US" dirty="0" smtClean="0"/>
              <a:t>Progress/lack thereof toward desired outcome</a:t>
            </a:r>
          </a:p>
          <a:p>
            <a:pPr lvl="1"/>
            <a:r>
              <a:rPr lang="en-US" dirty="0" smtClean="0"/>
              <a:t>Current status of the customer/Future treatment recommendations</a:t>
            </a:r>
          </a:p>
          <a:p>
            <a:pPr lvl="1"/>
            <a:r>
              <a:rPr lang="en-US" dirty="0" smtClean="0"/>
              <a:t>Specific clinician/staff interventions offered during the service contact </a:t>
            </a:r>
          </a:p>
        </p:txBody>
      </p:sp>
      <p:sp>
        <p:nvSpPr>
          <p:cNvPr id="4" name="Slide Number Placeholder 3"/>
          <p:cNvSpPr>
            <a:spLocks noGrp="1"/>
          </p:cNvSpPr>
          <p:nvPr>
            <p:ph type="sldNum" sz="quarter" idx="12"/>
          </p:nvPr>
        </p:nvSpPr>
        <p:spPr/>
        <p:txBody>
          <a:bodyPr/>
          <a:lstStyle/>
          <a:p>
            <a:fld id="{2F9E49DC-9F51-4AB8-95F2-513005630985}" type="slidenum">
              <a:rPr lang="en-US" smtClean="0"/>
              <a:t>18</a:t>
            </a:fld>
            <a:endParaRPr lang="en-US" dirty="0"/>
          </a:p>
        </p:txBody>
      </p:sp>
      <p:cxnSp>
        <p:nvCxnSpPr>
          <p:cNvPr id="5" name="Straight Connector 4"/>
          <p:cNvCxnSpPr/>
          <p:nvPr/>
        </p:nvCxnSpPr>
        <p:spPr>
          <a:xfrm flipV="1">
            <a:off x="1355366" y="1108262"/>
            <a:ext cx="8785398" cy="18288"/>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91862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7448"/>
          </a:xfrm>
        </p:spPr>
        <p:txBody>
          <a:bodyPr/>
          <a:lstStyle/>
          <a:p>
            <a:pPr algn="ctr"/>
            <a:r>
              <a:rPr lang="en-US" sz="2600" dirty="0">
                <a:solidFill>
                  <a:srgbClr val="90C226">
                    <a:lumMod val="50000"/>
                  </a:srgbClr>
                </a:solidFill>
              </a:rPr>
              <a:t>PRIVACY &amp; CONFIDENTIALITY</a:t>
            </a:r>
            <a:br>
              <a:rPr lang="en-US" sz="2600" dirty="0">
                <a:solidFill>
                  <a:srgbClr val="90C226">
                    <a:lumMod val="50000"/>
                  </a:srgbClr>
                </a:solidFill>
              </a:rPr>
            </a:br>
            <a:r>
              <a:rPr lang="en-US" sz="2600" dirty="0">
                <a:solidFill>
                  <a:srgbClr val="90C226">
                    <a:lumMod val="50000"/>
                  </a:srgbClr>
                </a:solidFill>
              </a:rPr>
              <a:t>Behavioral Health Records</a:t>
            </a:r>
            <a:endParaRPr lang="en-US" dirty="0"/>
          </a:p>
        </p:txBody>
      </p:sp>
      <p:sp>
        <p:nvSpPr>
          <p:cNvPr id="3" name="Content Placeholder 2"/>
          <p:cNvSpPr>
            <a:spLocks noGrp="1"/>
          </p:cNvSpPr>
          <p:nvPr>
            <p:ph idx="1"/>
          </p:nvPr>
        </p:nvSpPr>
        <p:spPr>
          <a:xfrm>
            <a:off x="822960" y="2234934"/>
            <a:ext cx="8596668" cy="4330458"/>
          </a:xfrm>
        </p:spPr>
        <p:txBody>
          <a:bodyPr>
            <a:normAutofit/>
          </a:bodyPr>
          <a:lstStyle/>
          <a:p>
            <a:r>
              <a:rPr lang="en-US" dirty="0" smtClean="0"/>
              <a:t>A breach occurs when there is an unauthorized acquisition, access, use, or disclosure of PHI that compromises the security or privacy of that information.  </a:t>
            </a:r>
          </a:p>
          <a:p>
            <a:r>
              <a:rPr lang="en-US" dirty="0" smtClean="0"/>
              <a:t>Depending on the circumstances, a breach may require notice to the consumer that his/her information was inappropriately released, mitigation efforts such as credit monitoring, notification to local media, and/or notification to the Office for Civil Rights (OCR). </a:t>
            </a:r>
          </a:p>
          <a:p>
            <a:r>
              <a:rPr lang="en-US" dirty="0" smtClean="0">
                <a:solidFill>
                  <a:srgbClr val="FF0000"/>
                </a:solidFill>
              </a:rPr>
              <a:t>If you suspect or know of any situation involving a potential breach, it is your responsibility to report it to the Compliance Department. </a:t>
            </a:r>
          </a:p>
          <a:p>
            <a:r>
              <a:rPr lang="en-US" dirty="0" smtClean="0"/>
              <a:t>Examples: </a:t>
            </a:r>
          </a:p>
          <a:p>
            <a:pPr lvl="1"/>
            <a:r>
              <a:rPr lang="en-US" dirty="0" smtClean="0"/>
              <a:t>Sending a letter containing PHI to the wrong address</a:t>
            </a:r>
          </a:p>
          <a:p>
            <a:pPr lvl="1"/>
            <a:r>
              <a:rPr lang="en-US" dirty="0" smtClean="0"/>
              <a:t>Medical records/laptop being lost or stolen</a:t>
            </a:r>
          </a:p>
          <a:p>
            <a:pPr lvl="1"/>
            <a:r>
              <a:rPr lang="en-US" dirty="0" smtClean="0"/>
              <a:t>Posting about a consumer on social media </a:t>
            </a:r>
            <a:endParaRPr lang="en-US" dirty="0"/>
          </a:p>
        </p:txBody>
      </p:sp>
      <p:sp>
        <p:nvSpPr>
          <p:cNvPr id="4" name="Slide Number Placeholder 3"/>
          <p:cNvSpPr>
            <a:spLocks noGrp="1"/>
          </p:cNvSpPr>
          <p:nvPr>
            <p:ph type="sldNum" sz="quarter" idx="12"/>
          </p:nvPr>
        </p:nvSpPr>
        <p:spPr/>
        <p:txBody>
          <a:bodyPr/>
          <a:lstStyle/>
          <a:p>
            <a:fld id="{2F9E49DC-9F51-4AB8-95F2-513005630985}" type="slidenum">
              <a:rPr lang="en-US" smtClean="0"/>
              <a:t>19</a:t>
            </a:fld>
            <a:endParaRPr lang="en-US" dirty="0"/>
          </a:p>
        </p:txBody>
      </p:sp>
      <p:sp>
        <p:nvSpPr>
          <p:cNvPr id="5" name="TextBox 4"/>
          <p:cNvSpPr txBox="1"/>
          <p:nvPr/>
        </p:nvSpPr>
        <p:spPr>
          <a:xfrm>
            <a:off x="822960" y="1527048"/>
            <a:ext cx="8375904" cy="707886"/>
          </a:xfrm>
          <a:prstGeom prst="rect">
            <a:avLst/>
          </a:prstGeom>
          <a:noFill/>
        </p:spPr>
        <p:txBody>
          <a:bodyPr wrap="square" rtlCol="0">
            <a:spAutoFit/>
          </a:bodyPr>
          <a:lstStyle/>
          <a:p>
            <a:pPr algn="ctr"/>
            <a:r>
              <a:rPr lang="en-US" sz="4000" dirty="0" smtClean="0">
                <a:latin typeface="Aharoni" panose="02010803020104030203" pitchFamily="2" charset="-79"/>
                <a:cs typeface="Aharoni" panose="02010803020104030203" pitchFamily="2" charset="-79"/>
              </a:rPr>
              <a:t>Breach Notification</a:t>
            </a:r>
            <a:endParaRPr lang="en-US" sz="4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90208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1728"/>
          </a:xfrm>
        </p:spPr>
        <p:txBody>
          <a:bodyPr>
            <a:normAutofit fontScale="90000"/>
          </a:bodyPr>
          <a:lstStyle/>
          <a:p>
            <a:r>
              <a:rPr lang="en-US" dirty="0" smtClean="0"/>
              <a:t>Compliance Staff for Barry County Community Mental Health Authority</a:t>
            </a:r>
            <a:endParaRPr lang="en-US" dirty="0">
              <a:solidFill>
                <a:srgbClr val="00B0F0"/>
              </a:solidFill>
            </a:endParaRPr>
          </a:p>
        </p:txBody>
      </p:sp>
      <p:sp>
        <p:nvSpPr>
          <p:cNvPr id="3" name="Content Placeholder 2"/>
          <p:cNvSpPr>
            <a:spLocks noGrp="1"/>
          </p:cNvSpPr>
          <p:nvPr>
            <p:ph idx="1"/>
          </p:nvPr>
        </p:nvSpPr>
        <p:spPr/>
        <p:txBody>
          <a:bodyPr>
            <a:normAutofit/>
          </a:bodyPr>
          <a:lstStyle/>
          <a:p>
            <a:r>
              <a:rPr lang="en-US" i="1" dirty="0" smtClean="0">
                <a:solidFill>
                  <a:srgbClr val="00B0F0"/>
                </a:solidFill>
              </a:rPr>
              <a:t>Brenna Ellison </a:t>
            </a:r>
            <a:r>
              <a:rPr lang="en-US" i="1" dirty="0" smtClean="0">
                <a:solidFill>
                  <a:srgbClr val="00B0F0"/>
                </a:solidFill>
              </a:rPr>
              <a:t>Corporate </a:t>
            </a:r>
            <a:r>
              <a:rPr lang="en-US" i="1" dirty="0" smtClean="0">
                <a:solidFill>
                  <a:srgbClr val="00B0F0"/>
                </a:solidFill>
              </a:rPr>
              <a:t>Compliance Officer</a:t>
            </a:r>
          </a:p>
          <a:p>
            <a:pPr marL="0" indent="0">
              <a:buNone/>
            </a:pPr>
            <a:endParaRPr lang="en-US" i="1" dirty="0" smtClean="0">
              <a:solidFill>
                <a:srgbClr val="00B0F0"/>
              </a:solidFill>
            </a:endParaRPr>
          </a:p>
          <a:p>
            <a:pPr lvl="1"/>
            <a:r>
              <a:rPr lang="en-US" i="1" dirty="0" smtClean="0">
                <a:solidFill>
                  <a:srgbClr val="00B0F0"/>
                </a:solidFill>
              </a:rPr>
              <a:t>Mail: 500 Barfield  Drive, Hastings Michigan 49058</a:t>
            </a:r>
          </a:p>
          <a:p>
            <a:pPr lvl="1"/>
            <a:r>
              <a:rPr lang="en-US" i="1" dirty="0" smtClean="0">
                <a:solidFill>
                  <a:srgbClr val="00B0F0"/>
                </a:solidFill>
              </a:rPr>
              <a:t>Phone: 269-948-8041 </a:t>
            </a:r>
            <a:r>
              <a:rPr lang="en-US" i="1" dirty="0" smtClean="0">
                <a:solidFill>
                  <a:srgbClr val="00B0F0"/>
                </a:solidFill>
              </a:rPr>
              <a:t>x142</a:t>
            </a:r>
            <a:endParaRPr lang="en-US" i="1" dirty="0" smtClean="0">
              <a:solidFill>
                <a:srgbClr val="00B0F0"/>
              </a:solidFill>
            </a:endParaRPr>
          </a:p>
          <a:p>
            <a:pPr lvl="1"/>
            <a:r>
              <a:rPr lang="en-US" i="1" dirty="0" smtClean="0">
                <a:solidFill>
                  <a:srgbClr val="00B0F0"/>
                </a:solidFill>
              </a:rPr>
              <a:t>Fraud Report Hot Line:  800-218-8290</a:t>
            </a:r>
            <a:endParaRPr lang="en-US" i="1" dirty="0">
              <a:solidFill>
                <a:srgbClr val="00B0F0"/>
              </a:solidFill>
            </a:endParaRPr>
          </a:p>
          <a:p>
            <a:pPr marL="457200" lvl="1" indent="0">
              <a:buNone/>
            </a:pPr>
            <a:endParaRPr lang="en-US" i="1" dirty="0">
              <a:solidFill>
                <a:srgbClr val="00B0F0"/>
              </a:solidFill>
            </a:endParaRPr>
          </a:p>
          <a:p>
            <a:pPr lvl="1"/>
            <a:endParaRPr lang="en-US" i="1" dirty="0">
              <a:solidFill>
                <a:srgbClr val="00B0F0"/>
              </a:solidFill>
            </a:endParaRPr>
          </a:p>
          <a:p>
            <a:pPr lvl="1"/>
            <a:endParaRPr lang="en-US" i="1" dirty="0">
              <a:solidFill>
                <a:srgbClr val="00B0F0"/>
              </a:solidFill>
            </a:endParaRPr>
          </a:p>
        </p:txBody>
      </p:sp>
      <p:sp>
        <p:nvSpPr>
          <p:cNvPr id="4" name="Slide Number Placeholder 3"/>
          <p:cNvSpPr>
            <a:spLocks noGrp="1"/>
          </p:cNvSpPr>
          <p:nvPr>
            <p:ph type="sldNum" sz="quarter" idx="12"/>
          </p:nvPr>
        </p:nvSpPr>
        <p:spPr/>
        <p:txBody>
          <a:bodyPr/>
          <a:lstStyle/>
          <a:p>
            <a:fld id="{2F9E49DC-9F51-4AB8-95F2-513005630985}" type="slidenum">
              <a:rPr lang="en-US" smtClean="0"/>
              <a:t>2</a:t>
            </a:fld>
            <a:endParaRPr lang="en-US" dirty="0"/>
          </a:p>
        </p:txBody>
      </p:sp>
      <p:cxnSp>
        <p:nvCxnSpPr>
          <p:cNvPr id="6" name="Straight Connector 5"/>
          <p:cNvCxnSpPr/>
          <p:nvPr/>
        </p:nvCxnSpPr>
        <p:spPr>
          <a:xfrm flipV="1">
            <a:off x="749808" y="1599124"/>
            <a:ext cx="8449056" cy="18288"/>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31183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070" y="166838"/>
            <a:ext cx="8596668" cy="670560"/>
          </a:xfrm>
        </p:spPr>
        <p:txBody>
          <a:bodyPr/>
          <a:lstStyle/>
          <a:p>
            <a:pPr algn="ctr"/>
            <a:r>
              <a:rPr lang="en-US" dirty="0" smtClean="0">
                <a:solidFill>
                  <a:schemeClr val="accent1">
                    <a:lumMod val="50000"/>
                  </a:schemeClr>
                </a:solidFill>
              </a:rPr>
              <a:t>Enforcement Bodies</a:t>
            </a:r>
            <a:endParaRPr lang="en-US" dirty="0">
              <a:solidFill>
                <a:schemeClr val="accent1">
                  <a:lumMod val="50000"/>
                </a:schemeClr>
              </a:solidFill>
            </a:endParaRPr>
          </a:p>
        </p:txBody>
      </p:sp>
      <p:sp>
        <p:nvSpPr>
          <p:cNvPr id="3" name="Content Placeholder 2"/>
          <p:cNvSpPr>
            <a:spLocks noGrp="1"/>
          </p:cNvSpPr>
          <p:nvPr>
            <p:ph idx="1"/>
          </p:nvPr>
        </p:nvSpPr>
        <p:spPr>
          <a:xfrm>
            <a:off x="851070" y="837398"/>
            <a:ext cx="9627954" cy="5569089"/>
          </a:xfrm>
        </p:spPr>
        <p:txBody>
          <a:bodyPr>
            <a:normAutofit fontScale="92500" lnSpcReduction="20000"/>
          </a:bodyPr>
          <a:lstStyle/>
          <a:p>
            <a:pPr marL="0" lvl="0" indent="0">
              <a:buClr>
                <a:srgbClr val="90C226"/>
              </a:buClr>
              <a:buNone/>
            </a:pPr>
            <a:r>
              <a:rPr lang="en-US" sz="2500" dirty="0" smtClean="0">
                <a:solidFill>
                  <a:prstClr val="black">
                    <a:lumMod val="75000"/>
                    <a:lumOff val="25000"/>
                  </a:prstClr>
                </a:solidFill>
              </a:rPr>
              <a:t>Center for Medicare and Medicaid Services (CMS)</a:t>
            </a:r>
          </a:p>
          <a:p>
            <a:pPr lvl="0">
              <a:buClr>
                <a:srgbClr val="90C226"/>
              </a:buClr>
            </a:pPr>
            <a:r>
              <a:rPr lang="en-US" sz="1400" dirty="0" smtClean="0">
                <a:solidFill>
                  <a:prstClr val="black">
                    <a:lumMod val="75000"/>
                    <a:lumOff val="25000"/>
                  </a:prstClr>
                </a:solidFill>
              </a:rPr>
              <a:t>Federal Agency with the US Department of Health and Human Services (HHS) that administers the Medicare program and work in partnership with state governments to administer Medicaid programs. </a:t>
            </a:r>
          </a:p>
          <a:p>
            <a:pPr marL="0" lvl="0" indent="0">
              <a:buClr>
                <a:srgbClr val="90C226"/>
              </a:buClr>
              <a:buNone/>
            </a:pPr>
            <a:r>
              <a:rPr lang="en-US" sz="2500" dirty="0" smtClean="0">
                <a:solidFill>
                  <a:prstClr val="black">
                    <a:lumMod val="75000"/>
                    <a:lumOff val="25000"/>
                  </a:prstClr>
                </a:solidFill>
              </a:rPr>
              <a:t>Office of the Inspector General (OIG)</a:t>
            </a:r>
          </a:p>
          <a:p>
            <a:pPr>
              <a:buClr>
                <a:srgbClr val="90C226"/>
              </a:buClr>
            </a:pPr>
            <a:r>
              <a:rPr lang="en-US" sz="1400" dirty="0">
                <a:solidFill>
                  <a:prstClr val="black">
                    <a:lumMod val="75000"/>
                    <a:lumOff val="25000"/>
                  </a:prstClr>
                </a:solidFill>
              </a:rPr>
              <a:t>Enforcement division of the Federal Health and Human Services (HHS) agency, and of the Michigan Department of Health and Human Services. </a:t>
            </a:r>
            <a:endParaRPr lang="en-US" sz="1400" dirty="0" smtClean="0">
              <a:solidFill>
                <a:prstClr val="black">
                  <a:lumMod val="75000"/>
                  <a:lumOff val="25000"/>
                </a:prstClr>
              </a:solidFill>
            </a:endParaRPr>
          </a:p>
          <a:p>
            <a:pPr lvl="0">
              <a:buClr>
                <a:srgbClr val="90C226"/>
              </a:buClr>
            </a:pPr>
            <a:r>
              <a:rPr lang="en-US" sz="1400" dirty="0" smtClean="0">
                <a:solidFill>
                  <a:prstClr val="black">
                    <a:lumMod val="75000"/>
                    <a:lumOff val="25000"/>
                  </a:prstClr>
                </a:solidFill>
              </a:rPr>
              <a:t>In charge of investigating Fraud, Waste, and Abuse in the Medicaid/Medicare Programs, and pursuing civil judgments under the Civil Monetary Penalties Law.</a:t>
            </a:r>
            <a:endParaRPr lang="en-US" sz="1400" dirty="0">
              <a:solidFill>
                <a:prstClr val="black">
                  <a:lumMod val="75000"/>
                  <a:lumOff val="25000"/>
                </a:prstClr>
              </a:solidFill>
            </a:endParaRPr>
          </a:p>
          <a:p>
            <a:pPr marL="0" lvl="0" indent="0">
              <a:buClr>
                <a:srgbClr val="90C226"/>
              </a:buClr>
              <a:buNone/>
            </a:pPr>
            <a:r>
              <a:rPr lang="en-US" altLang="en-US" sz="2500" dirty="0" smtClean="0">
                <a:solidFill>
                  <a:prstClr val="black">
                    <a:lumMod val="75000"/>
                    <a:lumOff val="25000"/>
                  </a:prstClr>
                </a:solidFill>
              </a:rPr>
              <a:t>Office for Civil Rights (OCR)</a:t>
            </a:r>
            <a:endParaRPr lang="en-US" altLang="en-US" sz="2500" dirty="0">
              <a:solidFill>
                <a:prstClr val="black">
                  <a:lumMod val="75000"/>
                  <a:lumOff val="25000"/>
                </a:prstClr>
              </a:solidFill>
            </a:endParaRPr>
          </a:p>
          <a:p>
            <a:pPr lvl="0">
              <a:buClr>
                <a:srgbClr val="90C226"/>
              </a:buClr>
            </a:pPr>
            <a:r>
              <a:rPr lang="en-US" sz="1400" dirty="0" smtClean="0">
                <a:solidFill>
                  <a:prstClr val="black">
                    <a:lumMod val="75000"/>
                    <a:lumOff val="25000"/>
                  </a:prstClr>
                </a:solidFill>
              </a:rPr>
              <a:t>In charge of enforcing HIPAA Privacy and Security Rules. Levy huge civil penalties against entities that violate HIPAA. </a:t>
            </a:r>
          </a:p>
          <a:p>
            <a:pPr lvl="0">
              <a:buClr>
                <a:srgbClr val="90C226"/>
              </a:buClr>
            </a:pPr>
            <a:r>
              <a:rPr lang="en-US" altLang="en-US" sz="1400" dirty="0" smtClean="0">
                <a:solidFill>
                  <a:prstClr val="black">
                    <a:lumMod val="75000"/>
                    <a:lumOff val="25000"/>
                  </a:prstClr>
                </a:solidFill>
              </a:rPr>
              <a:t>Implement and monitor Corporate Integrity Agreements.</a:t>
            </a:r>
            <a:endParaRPr lang="en-US" altLang="en-US" sz="2500" dirty="0" smtClean="0">
              <a:solidFill>
                <a:prstClr val="black">
                  <a:lumMod val="75000"/>
                  <a:lumOff val="25000"/>
                </a:prstClr>
              </a:solidFill>
            </a:endParaRPr>
          </a:p>
          <a:p>
            <a:pPr marL="0" lvl="0" indent="0">
              <a:buClr>
                <a:srgbClr val="90C226"/>
              </a:buClr>
              <a:buNone/>
            </a:pPr>
            <a:r>
              <a:rPr lang="en-US" altLang="en-US" sz="2500" dirty="0" smtClean="0">
                <a:solidFill>
                  <a:prstClr val="black">
                    <a:lumMod val="75000"/>
                    <a:lumOff val="25000"/>
                  </a:prstClr>
                </a:solidFill>
              </a:rPr>
              <a:t>Department of Justice (DOJ)</a:t>
            </a:r>
          </a:p>
          <a:p>
            <a:pPr lvl="0">
              <a:buClr>
                <a:srgbClr val="90C226"/>
              </a:buClr>
            </a:pPr>
            <a:r>
              <a:rPr lang="en-US" altLang="en-US" sz="1400" dirty="0" smtClean="0">
                <a:solidFill>
                  <a:prstClr val="black">
                    <a:lumMod val="75000"/>
                    <a:lumOff val="25000"/>
                  </a:prstClr>
                </a:solidFill>
              </a:rPr>
              <a:t>Federal enforcement agency in charge of criminally prosecuting individuals/entities under applicable Federal laws. </a:t>
            </a:r>
          </a:p>
          <a:p>
            <a:pPr lvl="0">
              <a:buClr>
                <a:srgbClr val="90C226"/>
              </a:buClr>
            </a:pPr>
            <a:r>
              <a:rPr lang="en-US" altLang="en-US" sz="1400" dirty="0" smtClean="0">
                <a:solidFill>
                  <a:prstClr val="black">
                    <a:lumMod val="75000"/>
                    <a:lumOff val="25000"/>
                  </a:prstClr>
                </a:solidFill>
              </a:rPr>
              <a:t>Works collaboratively with the OIG.</a:t>
            </a:r>
          </a:p>
          <a:p>
            <a:pPr marL="0" lvl="0" indent="0">
              <a:buClr>
                <a:srgbClr val="90C226"/>
              </a:buClr>
              <a:buNone/>
            </a:pPr>
            <a:r>
              <a:rPr lang="en-US" altLang="en-US" sz="2500" dirty="0" smtClean="0">
                <a:solidFill>
                  <a:prstClr val="black">
                    <a:lumMod val="75000"/>
                    <a:lumOff val="25000"/>
                  </a:prstClr>
                </a:solidFill>
              </a:rPr>
              <a:t>Michigan Attorney General </a:t>
            </a:r>
            <a:endParaRPr lang="en-US" altLang="en-US" sz="2500" dirty="0">
              <a:solidFill>
                <a:prstClr val="black">
                  <a:lumMod val="75000"/>
                  <a:lumOff val="25000"/>
                </a:prstClr>
              </a:solidFill>
            </a:endParaRPr>
          </a:p>
          <a:p>
            <a:pPr lvl="0">
              <a:buClr>
                <a:srgbClr val="90C226"/>
              </a:buClr>
            </a:pPr>
            <a:r>
              <a:rPr lang="en-US" altLang="en-US" sz="1400" dirty="0" smtClean="0">
                <a:solidFill>
                  <a:prstClr val="black">
                    <a:lumMod val="75000"/>
                    <a:lumOff val="25000"/>
                  </a:prstClr>
                </a:solidFill>
              </a:rPr>
              <a:t>Health Care Fraud Division in charge of investigating Fraud, Waste, and Abuse in the Michigan Medicaid/Medicare Programs. </a:t>
            </a:r>
          </a:p>
          <a:p>
            <a:pPr lvl="0">
              <a:buClr>
                <a:srgbClr val="90C226"/>
              </a:buClr>
            </a:pPr>
            <a:r>
              <a:rPr lang="en-US" altLang="en-US" sz="1400" dirty="0" smtClean="0">
                <a:solidFill>
                  <a:prstClr val="black">
                    <a:lumMod val="75000"/>
                    <a:lumOff val="25000"/>
                  </a:prstClr>
                </a:solidFill>
              </a:rPr>
              <a:t>Can prosecute individuals/entities criminally under applicable State laws.</a:t>
            </a:r>
            <a:endParaRPr lang="en-US" altLang="en-US" sz="2500" dirty="0">
              <a:solidFill>
                <a:prstClr val="black">
                  <a:lumMod val="75000"/>
                  <a:lumOff val="25000"/>
                </a:prstClr>
              </a:solidFill>
            </a:endParaRPr>
          </a:p>
        </p:txBody>
      </p:sp>
      <p:sp>
        <p:nvSpPr>
          <p:cNvPr id="4" name="Slide Number Placeholder 3"/>
          <p:cNvSpPr>
            <a:spLocks noGrp="1"/>
          </p:cNvSpPr>
          <p:nvPr>
            <p:ph type="sldNum" sz="quarter" idx="12"/>
          </p:nvPr>
        </p:nvSpPr>
        <p:spPr/>
        <p:txBody>
          <a:bodyPr/>
          <a:lstStyle/>
          <a:p>
            <a:fld id="{2F9E49DC-9F51-4AB8-95F2-513005630985}" type="slidenum">
              <a:rPr lang="en-US" smtClean="0"/>
              <a:t>20</a:t>
            </a:fld>
            <a:endParaRPr lang="en-US" dirty="0"/>
          </a:p>
        </p:txBody>
      </p:sp>
    </p:spTree>
    <p:extLst>
      <p:ext uri="{BB962C8B-B14F-4D97-AF65-F5344CB8AC3E}">
        <p14:creationId xmlns:p14="http://schemas.microsoft.com/office/powerpoint/2010/main" val="40138637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4747"/>
          </a:xfrm>
        </p:spPr>
        <p:txBody>
          <a:bodyPr/>
          <a:lstStyle/>
          <a:p>
            <a:pPr algn="ctr"/>
            <a:r>
              <a:rPr lang="en-US" dirty="0" smtClean="0">
                <a:solidFill>
                  <a:srgbClr val="90C226">
                    <a:lumMod val="50000"/>
                  </a:srgbClr>
                </a:solidFill>
              </a:rPr>
              <a:t>REPORTING RESPONSIBILITIES</a:t>
            </a:r>
            <a:endParaRPr lang="en-US" dirty="0"/>
          </a:p>
        </p:txBody>
      </p:sp>
      <p:sp>
        <p:nvSpPr>
          <p:cNvPr id="4" name="Slide Number Placeholder 3"/>
          <p:cNvSpPr>
            <a:spLocks noGrp="1"/>
          </p:cNvSpPr>
          <p:nvPr>
            <p:ph type="sldNum" sz="quarter" idx="12"/>
          </p:nvPr>
        </p:nvSpPr>
        <p:spPr/>
        <p:txBody>
          <a:bodyPr/>
          <a:lstStyle/>
          <a:p>
            <a:fld id="{2F9E49DC-9F51-4AB8-95F2-513005630985}" type="slidenum">
              <a:rPr lang="en-US" smtClean="0"/>
              <a:t>21</a:t>
            </a:fld>
            <a:endParaRPr lang="en-US" dirty="0"/>
          </a:p>
        </p:txBody>
      </p:sp>
      <p:sp>
        <p:nvSpPr>
          <p:cNvPr id="5" name="TextBox 4"/>
          <p:cNvSpPr txBox="1"/>
          <p:nvPr/>
        </p:nvSpPr>
        <p:spPr>
          <a:xfrm>
            <a:off x="677334" y="1184028"/>
            <a:ext cx="8596668" cy="2462213"/>
          </a:xfrm>
          <a:prstGeom prst="rect">
            <a:avLst/>
          </a:prstGeom>
          <a:noFill/>
        </p:spPr>
        <p:txBody>
          <a:bodyPr wrap="square" rtlCol="0">
            <a:spAutoFit/>
          </a:bodyPr>
          <a:lstStyle/>
          <a:p>
            <a:r>
              <a:rPr lang="en-US" sz="2000" b="1" dirty="0" smtClean="0"/>
              <a:t>It is your right, and your responsibility to report actual and suspected Compliance violations to the CMHSP’s Compliance Officer and/or </a:t>
            </a:r>
            <a:r>
              <a:rPr lang="en-US" sz="2000" b="1" dirty="0" smtClean="0">
                <a:solidFill>
                  <a:srgbClr val="00B0F0"/>
                </a:solidFill>
              </a:rPr>
              <a:t>SWMBH’s</a:t>
            </a:r>
            <a:r>
              <a:rPr lang="en-US" sz="2000" b="1" dirty="0" smtClean="0"/>
              <a:t> Compliance Officer.</a:t>
            </a:r>
          </a:p>
          <a:p>
            <a:endParaRPr lang="en-US" sz="2000" b="1" dirty="0" smtClean="0"/>
          </a:p>
          <a:p>
            <a:r>
              <a:rPr lang="en-US" dirty="0">
                <a:solidFill>
                  <a:srgbClr val="FF0000"/>
                </a:solidFill>
              </a:rPr>
              <a:t>You may not be intimidated, threatened, coerced, discriminated against, or subjected to other retaliatory action for making a good faith report of an actual or suspected violation. </a:t>
            </a:r>
          </a:p>
          <a:p>
            <a:endParaRPr lang="en-US" sz="2000" b="1" dirty="0"/>
          </a:p>
        </p:txBody>
      </p:sp>
      <p:sp>
        <p:nvSpPr>
          <p:cNvPr id="7" name="TextBox 6"/>
          <p:cNvSpPr txBox="1"/>
          <p:nvPr/>
        </p:nvSpPr>
        <p:spPr>
          <a:xfrm>
            <a:off x="677334" y="3700156"/>
            <a:ext cx="3684354" cy="252376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u="sng" dirty="0" smtClean="0">
                <a:solidFill>
                  <a:srgbClr val="00B0F0"/>
                </a:solidFill>
              </a:rPr>
              <a:t>SWMBH </a:t>
            </a:r>
            <a:r>
              <a:rPr lang="en-US" b="1" u="sng" dirty="0" smtClean="0"/>
              <a:t>Compliance Reporting</a:t>
            </a:r>
          </a:p>
          <a:p>
            <a:endParaRPr lang="en-US" sz="1400" dirty="0" smtClean="0"/>
          </a:p>
          <a:p>
            <a:r>
              <a:rPr lang="en-US" sz="1400" b="1" u="sng" dirty="0" smtClean="0"/>
              <a:t>Compliance Hotline</a:t>
            </a:r>
            <a:r>
              <a:rPr lang="en-US" sz="1400" dirty="0" smtClean="0"/>
              <a:t>: </a:t>
            </a:r>
            <a:r>
              <a:rPr lang="en-US" sz="1400" dirty="0" smtClean="0"/>
              <a:t>1-800-783-0914</a:t>
            </a:r>
            <a:endParaRPr lang="en-US" sz="1400" dirty="0" smtClean="0"/>
          </a:p>
          <a:p>
            <a:endParaRPr lang="en-US" sz="1400" dirty="0" smtClean="0"/>
          </a:p>
          <a:p>
            <a:r>
              <a:rPr lang="en-US" sz="1400" b="1" u="sng" dirty="0" smtClean="0"/>
              <a:t>In-person, by telephone, or via email to:</a:t>
            </a:r>
          </a:p>
          <a:p>
            <a:r>
              <a:rPr lang="en-US" sz="1400" dirty="0" smtClean="0"/>
              <a:t>Mila C. Todd, Esq., CHC</a:t>
            </a:r>
          </a:p>
          <a:p>
            <a:r>
              <a:rPr lang="en-US" sz="1400" dirty="0" smtClean="0"/>
              <a:t>Chief Compliance &amp; Privacy Officer</a:t>
            </a:r>
          </a:p>
          <a:p>
            <a:r>
              <a:rPr lang="en-US" sz="1400" dirty="0" smtClean="0"/>
              <a:t>5250 Lover’s Lane Suite 200</a:t>
            </a:r>
          </a:p>
          <a:p>
            <a:r>
              <a:rPr lang="en-US" sz="1400" dirty="0" smtClean="0"/>
              <a:t>Portage, MI 49002</a:t>
            </a:r>
          </a:p>
          <a:p>
            <a:r>
              <a:rPr lang="en-US" sz="1400" dirty="0" smtClean="0"/>
              <a:t>(800) 676-0423</a:t>
            </a:r>
          </a:p>
          <a:p>
            <a:r>
              <a:rPr lang="en-US" sz="1400" dirty="0">
                <a:hlinkClick r:id="rId3"/>
              </a:rPr>
              <a:t>m</a:t>
            </a:r>
            <a:r>
              <a:rPr lang="en-US" sz="1400" dirty="0" smtClean="0">
                <a:hlinkClick r:id="rId3"/>
              </a:rPr>
              <a:t>ila.todd@swmbh.org</a:t>
            </a:r>
            <a:r>
              <a:rPr lang="en-US" sz="1400" dirty="0" smtClean="0"/>
              <a:t> </a:t>
            </a:r>
            <a:endParaRPr lang="en-US" sz="1400" dirty="0"/>
          </a:p>
        </p:txBody>
      </p:sp>
      <p:sp>
        <p:nvSpPr>
          <p:cNvPr id="8" name="TextBox 7"/>
          <p:cNvSpPr txBox="1"/>
          <p:nvPr/>
        </p:nvSpPr>
        <p:spPr>
          <a:xfrm>
            <a:off x="5193792" y="3700156"/>
            <a:ext cx="4361688" cy="252376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u="sng" dirty="0" smtClean="0"/>
              <a:t>CMH Compliance Reporting</a:t>
            </a:r>
          </a:p>
          <a:p>
            <a:endParaRPr lang="en-US" sz="1400" dirty="0" smtClean="0"/>
          </a:p>
          <a:p>
            <a:r>
              <a:rPr lang="en-US" sz="1400" b="1" u="sng" dirty="0" smtClean="0"/>
              <a:t>Compliance Hotline: </a:t>
            </a:r>
            <a:r>
              <a:rPr lang="en-US" sz="1400" b="1" dirty="0"/>
              <a:t> </a:t>
            </a:r>
            <a:r>
              <a:rPr lang="en-US" sz="1400" b="1" dirty="0" smtClean="0"/>
              <a:t>1-800-218-8290</a:t>
            </a:r>
            <a:endParaRPr lang="en-US" sz="1400" b="1" u="sng" dirty="0" smtClean="0"/>
          </a:p>
          <a:p>
            <a:endParaRPr lang="en-US" sz="1400" dirty="0"/>
          </a:p>
          <a:p>
            <a:r>
              <a:rPr lang="en-US" sz="1400" b="1" u="sng" dirty="0" smtClean="0"/>
              <a:t>In-person, by telephone or via mail to: </a:t>
            </a:r>
          </a:p>
          <a:p>
            <a:r>
              <a:rPr lang="en-US" sz="1400" b="1" dirty="0" smtClean="0"/>
              <a:t>Brenna Ellison LLMSW CAADC</a:t>
            </a:r>
          </a:p>
          <a:p>
            <a:r>
              <a:rPr lang="en-US" sz="1400" b="1" dirty="0" smtClean="0"/>
              <a:t>Corporate Compliance Officer</a:t>
            </a:r>
          </a:p>
          <a:p>
            <a:r>
              <a:rPr lang="en-US" sz="1400" b="1" dirty="0" smtClean="0"/>
              <a:t>500 Barfield Drive</a:t>
            </a:r>
          </a:p>
          <a:p>
            <a:r>
              <a:rPr lang="en-US" sz="1400" b="1" dirty="0" smtClean="0"/>
              <a:t>Hastings, MI 49058</a:t>
            </a:r>
          </a:p>
          <a:p>
            <a:r>
              <a:rPr lang="en-US" sz="1400" b="1" dirty="0" smtClean="0"/>
              <a:t>(269) 948-8041</a:t>
            </a:r>
          </a:p>
          <a:p>
            <a:endParaRPr lang="en-US" sz="1400" dirty="0"/>
          </a:p>
        </p:txBody>
      </p:sp>
    </p:spTree>
    <p:extLst>
      <p:ext uri="{BB962C8B-B14F-4D97-AF65-F5344CB8AC3E}">
        <p14:creationId xmlns:p14="http://schemas.microsoft.com/office/powerpoint/2010/main" val="3736430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9E49DC-9F51-4AB8-95F2-513005630985}" type="slidenum">
              <a:rPr lang="en-US" smtClean="0"/>
              <a:t>3</a:t>
            </a:fld>
            <a:endParaRPr lang="en-US" dirty="0"/>
          </a:p>
        </p:txBody>
      </p:sp>
      <p:sp>
        <p:nvSpPr>
          <p:cNvPr id="3" name="Oval 2"/>
          <p:cNvSpPr/>
          <p:nvPr/>
        </p:nvSpPr>
        <p:spPr>
          <a:xfrm>
            <a:off x="621102" y="319169"/>
            <a:ext cx="3821502" cy="1570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Center for Medicare and Medicaid Services (CMS)</a:t>
            </a:r>
            <a:endParaRPr lang="en-US" dirty="0"/>
          </a:p>
        </p:txBody>
      </p:sp>
      <p:sp>
        <p:nvSpPr>
          <p:cNvPr id="4" name="Oval 3"/>
          <p:cNvSpPr/>
          <p:nvPr/>
        </p:nvSpPr>
        <p:spPr>
          <a:xfrm>
            <a:off x="1371601" y="2286001"/>
            <a:ext cx="2398143" cy="10351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State of Michigan - MDHHS</a:t>
            </a:r>
            <a:endParaRPr lang="en-US" dirty="0"/>
          </a:p>
        </p:txBody>
      </p:sp>
      <p:sp>
        <p:nvSpPr>
          <p:cNvPr id="5" name="Oval 4"/>
          <p:cNvSpPr/>
          <p:nvPr/>
        </p:nvSpPr>
        <p:spPr>
          <a:xfrm>
            <a:off x="4261450" y="3243533"/>
            <a:ext cx="1742536" cy="10006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F0"/>
                </a:solidFill>
              </a:rPr>
              <a:t>SWMBH</a:t>
            </a:r>
          </a:p>
          <a:p>
            <a:pPr algn="ctr"/>
            <a:r>
              <a:rPr lang="en-US" sz="1000" dirty="0" smtClean="0">
                <a:solidFill>
                  <a:srgbClr val="00B0F0"/>
                </a:solidFill>
              </a:rPr>
              <a:t>(Region 4 PIHP)</a:t>
            </a:r>
            <a:endParaRPr lang="en-US" dirty="0">
              <a:solidFill>
                <a:srgbClr val="00B0F0"/>
              </a:solidFill>
            </a:endParaRPr>
          </a:p>
        </p:txBody>
      </p:sp>
      <p:pic>
        <p:nvPicPr>
          <p:cNvPr id="9" name="Picture 8"/>
          <p:cNvPicPr>
            <a:picLocks noChangeAspect="1"/>
          </p:cNvPicPr>
          <p:nvPr/>
        </p:nvPicPr>
        <p:blipFill>
          <a:blip r:embed="rId2"/>
          <a:stretch>
            <a:fillRect/>
          </a:stretch>
        </p:blipFill>
        <p:spPr>
          <a:xfrm>
            <a:off x="3357648" y="4078608"/>
            <a:ext cx="824192" cy="627956"/>
          </a:xfrm>
          <a:prstGeom prst="rect">
            <a:avLst/>
          </a:prstGeom>
        </p:spPr>
      </p:pic>
      <p:pic>
        <p:nvPicPr>
          <p:cNvPr id="15" name="Picture 14"/>
          <p:cNvPicPr>
            <a:picLocks noChangeAspect="1"/>
          </p:cNvPicPr>
          <p:nvPr/>
        </p:nvPicPr>
        <p:blipFill>
          <a:blip r:embed="rId3"/>
          <a:stretch>
            <a:fillRect/>
          </a:stretch>
        </p:blipFill>
        <p:spPr>
          <a:xfrm>
            <a:off x="6575882" y="3571783"/>
            <a:ext cx="823031" cy="627942"/>
          </a:xfrm>
          <a:prstGeom prst="rect">
            <a:avLst/>
          </a:prstGeom>
        </p:spPr>
      </p:pic>
      <p:pic>
        <p:nvPicPr>
          <p:cNvPr id="16" name="Picture 15"/>
          <p:cNvPicPr>
            <a:picLocks noChangeAspect="1"/>
          </p:cNvPicPr>
          <p:nvPr/>
        </p:nvPicPr>
        <p:blipFill>
          <a:blip r:embed="rId3"/>
          <a:stretch>
            <a:fillRect/>
          </a:stretch>
        </p:blipFill>
        <p:spPr>
          <a:xfrm>
            <a:off x="2430114" y="3796408"/>
            <a:ext cx="823031" cy="627942"/>
          </a:xfrm>
          <a:prstGeom prst="rect">
            <a:avLst/>
          </a:prstGeom>
        </p:spPr>
      </p:pic>
      <p:pic>
        <p:nvPicPr>
          <p:cNvPr id="17" name="Picture 16"/>
          <p:cNvPicPr>
            <a:picLocks noChangeAspect="1"/>
          </p:cNvPicPr>
          <p:nvPr/>
        </p:nvPicPr>
        <p:blipFill>
          <a:blip r:embed="rId3"/>
          <a:stretch>
            <a:fillRect/>
          </a:stretch>
        </p:blipFill>
        <p:spPr>
          <a:xfrm>
            <a:off x="4857481" y="5164392"/>
            <a:ext cx="823031" cy="627942"/>
          </a:xfrm>
          <a:prstGeom prst="rect">
            <a:avLst/>
          </a:prstGeom>
        </p:spPr>
      </p:pic>
      <p:pic>
        <p:nvPicPr>
          <p:cNvPr id="18" name="Picture 17"/>
          <p:cNvPicPr>
            <a:picLocks noChangeAspect="1"/>
          </p:cNvPicPr>
          <p:nvPr/>
        </p:nvPicPr>
        <p:blipFill>
          <a:blip r:embed="rId3"/>
          <a:stretch>
            <a:fillRect/>
          </a:stretch>
        </p:blipFill>
        <p:spPr>
          <a:xfrm>
            <a:off x="6021240" y="4921273"/>
            <a:ext cx="823031" cy="627942"/>
          </a:xfrm>
          <a:prstGeom prst="rect">
            <a:avLst/>
          </a:prstGeom>
        </p:spPr>
      </p:pic>
      <p:pic>
        <p:nvPicPr>
          <p:cNvPr id="19" name="Picture 18"/>
          <p:cNvPicPr>
            <a:picLocks noChangeAspect="1"/>
          </p:cNvPicPr>
          <p:nvPr/>
        </p:nvPicPr>
        <p:blipFill>
          <a:blip r:embed="rId3"/>
          <a:stretch>
            <a:fillRect/>
          </a:stretch>
        </p:blipFill>
        <p:spPr>
          <a:xfrm>
            <a:off x="6180070" y="4199725"/>
            <a:ext cx="823031" cy="627942"/>
          </a:xfrm>
          <a:prstGeom prst="rect">
            <a:avLst/>
          </a:prstGeom>
        </p:spPr>
      </p:pic>
      <p:pic>
        <p:nvPicPr>
          <p:cNvPr id="20" name="Picture 19"/>
          <p:cNvPicPr>
            <a:picLocks noChangeAspect="1"/>
          </p:cNvPicPr>
          <p:nvPr/>
        </p:nvPicPr>
        <p:blipFill>
          <a:blip r:embed="rId3"/>
          <a:stretch>
            <a:fillRect/>
          </a:stretch>
        </p:blipFill>
        <p:spPr>
          <a:xfrm>
            <a:off x="5268997" y="4536450"/>
            <a:ext cx="823031" cy="627942"/>
          </a:xfrm>
          <a:prstGeom prst="rect">
            <a:avLst/>
          </a:prstGeom>
        </p:spPr>
      </p:pic>
      <p:pic>
        <p:nvPicPr>
          <p:cNvPr id="21" name="Picture 20"/>
          <p:cNvPicPr>
            <a:picLocks noChangeAspect="1"/>
          </p:cNvPicPr>
          <p:nvPr/>
        </p:nvPicPr>
        <p:blipFill>
          <a:blip r:embed="rId3"/>
          <a:stretch>
            <a:fillRect/>
          </a:stretch>
        </p:blipFill>
        <p:spPr>
          <a:xfrm>
            <a:off x="4229819" y="4616919"/>
            <a:ext cx="823031" cy="627942"/>
          </a:xfrm>
          <a:prstGeom prst="rect">
            <a:avLst/>
          </a:prstGeom>
        </p:spPr>
      </p:pic>
      <p:pic>
        <p:nvPicPr>
          <p:cNvPr id="22" name="Picture 21"/>
          <p:cNvPicPr>
            <a:picLocks noChangeAspect="1"/>
          </p:cNvPicPr>
          <p:nvPr/>
        </p:nvPicPr>
        <p:blipFill>
          <a:blip r:embed="rId3"/>
          <a:stretch>
            <a:fillRect/>
          </a:stretch>
        </p:blipFill>
        <p:spPr>
          <a:xfrm>
            <a:off x="3387305" y="4827667"/>
            <a:ext cx="823031" cy="627942"/>
          </a:xfrm>
          <a:prstGeom prst="rect">
            <a:avLst/>
          </a:prstGeom>
        </p:spPr>
      </p:pic>
      <p:sp>
        <p:nvSpPr>
          <p:cNvPr id="23" name="TextBox 22"/>
          <p:cNvSpPr txBox="1"/>
          <p:nvPr/>
        </p:nvSpPr>
        <p:spPr>
          <a:xfrm>
            <a:off x="2536166" y="4002657"/>
            <a:ext cx="612476" cy="215444"/>
          </a:xfrm>
          <a:prstGeom prst="rect">
            <a:avLst/>
          </a:prstGeom>
          <a:noFill/>
        </p:spPr>
        <p:txBody>
          <a:bodyPr wrap="square" rtlCol="0">
            <a:spAutoFit/>
          </a:bodyPr>
          <a:lstStyle/>
          <a:p>
            <a:r>
              <a:rPr lang="en-US" sz="800" dirty="0" smtClean="0"/>
              <a:t>KCMHSAS</a:t>
            </a:r>
            <a:endParaRPr lang="en-US" sz="800" dirty="0"/>
          </a:p>
        </p:txBody>
      </p:sp>
      <p:sp>
        <p:nvSpPr>
          <p:cNvPr id="24" name="TextBox 23"/>
          <p:cNvSpPr txBox="1"/>
          <p:nvPr/>
        </p:nvSpPr>
        <p:spPr>
          <a:xfrm>
            <a:off x="3387305" y="4244197"/>
            <a:ext cx="744749" cy="230832"/>
          </a:xfrm>
          <a:prstGeom prst="rect">
            <a:avLst/>
          </a:prstGeom>
          <a:noFill/>
        </p:spPr>
        <p:txBody>
          <a:bodyPr wrap="square" rtlCol="0">
            <a:spAutoFit/>
          </a:bodyPr>
          <a:lstStyle/>
          <a:p>
            <a:r>
              <a:rPr lang="en-US" sz="900" dirty="0" smtClean="0"/>
              <a:t>Woodlands</a:t>
            </a:r>
            <a:endParaRPr lang="en-US" sz="900" dirty="0"/>
          </a:p>
        </p:txBody>
      </p:sp>
      <p:sp>
        <p:nvSpPr>
          <p:cNvPr id="25" name="TextBox 24"/>
          <p:cNvSpPr txBox="1"/>
          <p:nvPr/>
        </p:nvSpPr>
        <p:spPr>
          <a:xfrm>
            <a:off x="3566683" y="5008628"/>
            <a:ext cx="565371" cy="230832"/>
          </a:xfrm>
          <a:prstGeom prst="rect">
            <a:avLst/>
          </a:prstGeom>
          <a:noFill/>
        </p:spPr>
        <p:txBody>
          <a:bodyPr wrap="square" rtlCol="0">
            <a:spAutoFit/>
          </a:bodyPr>
          <a:lstStyle/>
          <a:p>
            <a:r>
              <a:rPr lang="en-US" sz="900" dirty="0" smtClean="0"/>
              <a:t>Pines </a:t>
            </a:r>
            <a:endParaRPr lang="en-US" sz="900" dirty="0"/>
          </a:p>
        </p:txBody>
      </p:sp>
      <p:sp>
        <p:nvSpPr>
          <p:cNvPr id="26" name="TextBox 25"/>
          <p:cNvSpPr txBox="1"/>
          <p:nvPr/>
        </p:nvSpPr>
        <p:spPr>
          <a:xfrm>
            <a:off x="4364321" y="4736607"/>
            <a:ext cx="776571" cy="369332"/>
          </a:xfrm>
          <a:prstGeom prst="rect">
            <a:avLst/>
          </a:prstGeom>
          <a:noFill/>
        </p:spPr>
        <p:txBody>
          <a:bodyPr wrap="square" rtlCol="0">
            <a:spAutoFit/>
          </a:bodyPr>
          <a:lstStyle/>
          <a:p>
            <a:r>
              <a:rPr lang="en-US" sz="900" dirty="0" smtClean="0"/>
              <a:t>Summit Pointe</a:t>
            </a:r>
            <a:endParaRPr lang="en-US" sz="900" dirty="0"/>
          </a:p>
        </p:txBody>
      </p:sp>
      <p:sp>
        <p:nvSpPr>
          <p:cNvPr id="27" name="TextBox 26"/>
          <p:cNvSpPr txBox="1"/>
          <p:nvPr/>
        </p:nvSpPr>
        <p:spPr>
          <a:xfrm>
            <a:off x="5055404" y="5235244"/>
            <a:ext cx="644591" cy="507831"/>
          </a:xfrm>
          <a:prstGeom prst="rect">
            <a:avLst/>
          </a:prstGeom>
          <a:noFill/>
        </p:spPr>
        <p:txBody>
          <a:bodyPr wrap="square" rtlCol="0">
            <a:spAutoFit/>
          </a:bodyPr>
          <a:lstStyle/>
          <a:p>
            <a:r>
              <a:rPr lang="en-US" sz="900" dirty="0" smtClean="0"/>
              <a:t>Van Buren CMH</a:t>
            </a:r>
            <a:endParaRPr lang="en-US" sz="900" dirty="0"/>
          </a:p>
        </p:txBody>
      </p:sp>
      <p:sp>
        <p:nvSpPr>
          <p:cNvPr id="28" name="TextBox 27"/>
          <p:cNvSpPr txBox="1"/>
          <p:nvPr/>
        </p:nvSpPr>
        <p:spPr>
          <a:xfrm>
            <a:off x="5386164" y="4621722"/>
            <a:ext cx="627662" cy="507831"/>
          </a:xfrm>
          <a:prstGeom prst="rect">
            <a:avLst/>
          </a:prstGeom>
          <a:noFill/>
        </p:spPr>
        <p:txBody>
          <a:bodyPr wrap="square" rtlCol="0">
            <a:spAutoFit/>
          </a:bodyPr>
          <a:lstStyle/>
          <a:p>
            <a:r>
              <a:rPr lang="en-US" sz="900" dirty="0" smtClean="0"/>
              <a:t>CMHSAS of St. Joseph</a:t>
            </a:r>
            <a:endParaRPr lang="en-US" sz="900" dirty="0"/>
          </a:p>
        </p:txBody>
      </p:sp>
      <p:sp>
        <p:nvSpPr>
          <p:cNvPr id="29" name="TextBox 28"/>
          <p:cNvSpPr txBox="1"/>
          <p:nvPr/>
        </p:nvSpPr>
        <p:spPr>
          <a:xfrm>
            <a:off x="6084809" y="5050578"/>
            <a:ext cx="726946" cy="369332"/>
          </a:xfrm>
          <a:prstGeom prst="rect">
            <a:avLst/>
          </a:prstGeom>
          <a:noFill/>
        </p:spPr>
        <p:txBody>
          <a:bodyPr wrap="square" rtlCol="0">
            <a:spAutoFit/>
          </a:bodyPr>
          <a:lstStyle/>
          <a:p>
            <a:r>
              <a:rPr lang="en-US" sz="900" dirty="0" smtClean="0"/>
              <a:t>Riverwood Center</a:t>
            </a:r>
            <a:endParaRPr lang="en-US" sz="900" dirty="0"/>
          </a:p>
        </p:txBody>
      </p:sp>
      <p:sp>
        <p:nvSpPr>
          <p:cNvPr id="30" name="TextBox 29"/>
          <p:cNvSpPr txBox="1"/>
          <p:nvPr/>
        </p:nvSpPr>
        <p:spPr>
          <a:xfrm>
            <a:off x="6268112" y="4332372"/>
            <a:ext cx="759348" cy="369332"/>
          </a:xfrm>
          <a:prstGeom prst="rect">
            <a:avLst/>
          </a:prstGeom>
          <a:noFill/>
        </p:spPr>
        <p:txBody>
          <a:bodyPr wrap="square" rtlCol="0">
            <a:spAutoFit/>
          </a:bodyPr>
          <a:lstStyle/>
          <a:p>
            <a:r>
              <a:rPr lang="en-US" sz="900" dirty="0" smtClean="0"/>
              <a:t>Barry Co. CMHA</a:t>
            </a:r>
            <a:endParaRPr lang="en-US" sz="900" dirty="0"/>
          </a:p>
        </p:txBody>
      </p:sp>
      <p:sp>
        <p:nvSpPr>
          <p:cNvPr id="31" name="TextBox 30"/>
          <p:cNvSpPr txBox="1"/>
          <p:nvPr/>
        </p:nvSpPr>
        <p:spPr>
          <a:xfrm>
            <a:off x="6689440" y="3692530"/>
            <a:ext cx="676040" cy="369332"/>
          </a:xfrm>
          <a:prstGeom prst="rect">
            <a:avLst/>
          </a:prstGeom>
          <a:noFill/>
        </p:spPr>
        <p:txBody>
          <a:bodyPr wrap="square" rtlCol="0">
            <a:spAutoFit/>
          </a:bodyPr>
          <a:lstStyle/>
          <a:p>
            <a:r>
              <a:rPr lang="en-US" sz="900" dirty="0" smtClean="0"/>
              <a:t>SUD Providers</a:t>
            </a:r>
            <a:endParaRPr lang="en-US" sz="900" dirty="0"/>
          </a:p>
        </p:txBody>
      </p:sp>
      <p:cxnSp>
        <p:nvCxnSpPr>
          <p:cNvPr id="33" name="Straight Arrow Connector 32"/>
          <p:cNvCxnSpPr/>
          <p:nvPr/>
        </p:nvCxnSpPr>
        <p:spPr>
          <a:xfrm>
            <a:off x="2648309" y="1854679"/>
            <a:ext cx="0" cy="3536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p:cNvCxnSpPr/>
          <p:nvPr/>
        </p:nvCxnSpPr>
        <p:spPr>
          <a:xfrm>
            <a:off x="3666226" y="3088257"/>
            <a:ext cx="595224" cy="3968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flipH="1">
            <a:off x="3253145" y="3743865"/>
            <a:ext cx="878909" cy="1333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p:cNvCxnSpPr/>
          <p:nvPr/>
        </p:nvCxnSpPr>
        <p:spPr>
          <a:xfrm flipH="1">
            <a:off x="4181840" y="4002657"/>
            <a:ext cx="182481" cy="1970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p:cNvCxnSpPr/>
          <p:nvPr/>
        </p:nvCxnSpPr>
        <p:spPr>
          <a:xfrm flipH="1">
            <a:off x="4063042" y="4199725"/>
            <a:ext cx="379562" cy="6279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p:cNvCxnSpPr/>
          <p:nvPr/>
        </p:nvCxnSpPr>
        <p:spPr>
          <a:xfrm flipH="1">
            <a:off x="4770408" y="4244197"/>
            <a:ext cx="87073" cy="2922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p:cNvCxnSpPr>
            <a:stCxn id="5" idx="4"/>
          </p:cNvCxnSpPr>
          <p:nvPr/>
        </p:nvCxnSpPr>
        <p:spPr>
          <a:xfrm>
            <a:off x="5132718" y="4244197"/>
            <a:ext cx="48237" cy="80638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4" name="Straight Arrow Connector 53"/>
          <p:cNvCxnSpPr/>
          <p:nvPr/>
        </p:nvCxnSpPr>
        <p:spPr>
          <a:xfrm>
            <a:off x="5451894" y="4244197"/>
            <a:ext cx="94891" cy="23083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6" name="Straight Arrow Connector 55"/>
          <p:cNvCxnSpPr/>
          <p:nvPr/>
        </p:nvCxnSpPr>
        <p:spPr>
          <a:xfrm>
            <a:off x="5680512" y="4199725"/>
            <a:ext cx="587600" cy="6279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8" name="Straight Arrow Connector 57"/>
          <p:cNvCxnSpPr/>
          <p:nvPr/>
        </p:nvCxnSpPr>
        <p:spPr>
          <a:xfrm>
            <a:off x="5926347" y="4002657"/>
            <a:ext cx="341765" cy="2415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0" name="Straight Arrow Connector 59"/>
          <p:cNvCxnSpPr/>
          <p:nvPr/>
        </p:nvCxnSpPr>
        <p:spPr>
          <a:xfrm>
            <a:off x="6084809" y="3692530"/>
            <a:ext cx="428134" cy="513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1" name="TextBox 60"/>
          <p:cNvSpPr txBox="1"/>
          <p:nvPr/>
        </p:nvSpPr>
        <p:spPr>
          <a:xfrm>
            <a:off x="4486527" y="795158"/>
            <a:ext cx="2387969" cy="769441"/>
          </a:xfrm>
          <a:prstGeom prst="rect">
            <a:avLst/>
          </a:prstGeom>
          <a:noFill/>
        </p:spPr>
        <p:txBody>
          <a:bodyPr wrap="square" rtlCol="0">
            <a:spAutoFit/>
          </a:bodyPr>
          <a:lstStyle/>
          <a:p>
            <a:r>
              <a:rPr lang="en-US" sz="1100" b="1" u="sng" dirty="0" smtClean="0"/>
              <a:t>1. FEDERAL</a:t>
            </a:r>
            <a:r>
              <a:rPr lang="en-US" sz="1100" dirty="0" smtClean="0"/>
              <a:t>. CMS provides operational direction and policy guidance to the States and to healthcare providers.</a:t>
            </a:r>
            <a:endParaRPr lang="en-US" sz="1100" dirty="0"/>
          </a:p>
        </p:txBody>
      </p:sp>
      <p:sp>
        <p:nvSpPr>
          <p:cNvPr id="63" name="TextBox 62"/>
          <p:cNvSpPr txBox="1"/>
          <p:nvPr/>
        </p:nvSpPr>
        <p:spPr>
          <a:xfrm>
            <a:off x="34504" y="2080310"/>
            <a:ext cx="1423439" cy="1785104"/>
          </a:xfrm>
          <a:prstGeom prst="rect">
            <a:avLst/>
          </a:prstGeom>
          <a:noFill/>
        </p:spPr>
        <p:txBody>
          <a:bodyPr wrap="square" rtlCol="0">
            <a:spAutoFit/>
          </a:bodyPr>
          <a:lstStyle/>
          <a:p>
            <a:r>
              <a:rPr lang="en-US" sz="1100" b="1" u="sng" dirty="0" smtClean="0"/>
              <a:t>2. STATE</a:t>
            </a:r>
            <a:r>
              <a:rPr lang="en-US" sz="1100" dirty="0" smtClean="0"/>
              <a:t>. </a:t>
            </a:r>
          </a:p>
          <a:p>
            <a:r>
              <a:rPr lang="en-US" sz="1100" dirty="0" smtClean="0"/>
              <a:t>The Michigan Department of Health and Human Services (MDHHS) oversees the administration of the Medicaid Program for Michigan. </a:t>
            </a:r>
            <a:endParaRPr lang="en-US" sz="1100" dirty="0"/>
          </a:p>
        </p:txBody>
      </p:sp>
      <p:sp>
        <p:nvSpPr>
          <p:cNvPr id="64" name="TextBox 63"/>
          <p:cNvSpPr txBox="1"/>
          <p:nvPr/>
        </p:nvSpPr>
        <p:spPr>
          <a:xfrm>
            <a:off x="4490506" y="1968876"/>
            <a:ext cx="2280930" cy="1277273"/>
          </a:xfrm>
          <a:prstGeom prst="rect">
            <a:avLst/>
          </a:prstGeom>
          <a:noFill/>
        </p:spPr>
        <p:txBody>
          <a:bodyPr wrap="square" rtlCol="0">
            <a:spAutoFit/>
          </a:bodyPr>
          <a:lstStyle/>
          <a:p>
            <a:r>
              <a:rPr lang="en-US" sz="1100" b="1" u="sng" dirty="0" smtClean="0"/>
              <a:t>3. REGIONAL</a:t>
            </a:r>
            <a:r>
              <a:rPr lang="en-US" sz="1100" dirty="0" smtClean="0"/>
              <a:t>. MDHHS contracts with Prepaid Inpatient Health Plans (PIHPS) to manage Behavioral Health benefits (mental health and substance use disorder) in 10 regions across Michigan.  </a:t>
            </a:r>
            <a:endParaRPr lang="en-US" sz="1100" dirty="0"/>
          </a:p>
        </p:txBody>
      </p:sp>
      <p:sp>
        <p:nvSpPr>
          <p:cNvPr id="65" name="TextBox 64"/>
          <p:cNvSpPr txBox="1"/>
          <p:nvPr/>
        </p:nvSpPr>
        <p:spPr>
          <a:xfrm>
            <a:off x="7538886" y="3275241"/>
            <a:ext cx="2841203" cy="769441"/>
          </a:xfrm>
          <a:prstGeom prst="rect">
            <a:avLst/>
          </a:prstGeom>
          <a:noFill/>
        </p:spPr>
        <p:txBody>
          <a:bodyPr wrap="square" rtlCol="0">
            <a:spAutoFit/>
          </a:bodyPr>
          <a:lstStyle/>
          <a:p>
            <a:r>
              <a:rPr lang="en-US" sz="1100" b="1" u="sng" dirty="0" smtClean="0"/>
              <a:t>4. COUNTY</a:t>
            </a:r>
            <a:r>
              <a:rPr lang="en-US" sz="1100" dirty="0" smtClean="0"/>
              <a:t>. </a:t>
            </a:r>
            <a:r>
              <a:rPr lang="en-US" sz="1100" dirty="0" smtClean="0">
                <a:solidFill>
                  <a:srgbClr val="00B0F0"/>
                </a:solidFill>
              </a:rPr>
              <a:t>SWMBH</a:t>
            </a:r>
            <a:r>
              <a:rPr lang="en-US" sz="1100" dirty="0" smtClean="0"/>
              <a:t> contracts with SUD Providers and with each of the CMHSPs in </a:t>
            </a:r>
            <a:r>
              <a:rPr lang="en-US" sz="1100" dirty="0" smtClean="0">
                <a:solidFill>
                  <a:srgbClr val="00B0F0"/>
                </a:solidFill>
              </a:rPr>
              <a:t>Region 4</a:t>
            </a:r>
            <a:r>
              <a:rPr lang="en-US" sz="1100" dirty="0" smtClean="0"/>
              <a:t> to provide Mental Health and SUD services to </a:t>
            </a:r>
            <a:r>
              <a:rPr lang="en-US" sz="1100" dirty="0" smtClean="0">
                <a:solidFill>
                  <a:srgbClr val="00B0F0"/>
                </a:solidFill>
              </a:rPr>
              <a:t>Region 4</a:t>
            </a:r>
            <a:r>
              <a:rPr lang="en-US" sz="1100" dirty="0" smtClean="0"/>
              <a:t> customers. </a:t>
            </a:r>
            <a:endParaRPr lang="en-US" sz="1100" dirty="0"/>
          </a:p>
        </p:txBody>
      </p:sp>
      <p:sp>
        <p:nvSpPr>
          <p:cNvPr id="66" name="Oval 65"/>
          <p:cNvSpPr/>
          <p:nvPr/>
        </p:nvSpPr>
        <p:spPr>
          <a:xfrm>
            <a:off x="1539518" y="5923728"/>
            <a:ext cx="6879245" cy="8327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Service Providers</a:t>
            </a:r>
            <a:endParaRPr lang="en-US" dirty="0"/>
          </a:p>
        </p:txBody>
      </p:sp>
      <p:cxnSp>
        <p:nvCxnSpPr>
          <p:cNvPr id="68" name="Straight Arrow Connector 67"/>
          <p:cNvCxnSpPr/>
          <p:nvPr/>
        </p:nvCxnSpPr>
        <p:spPr>
          <a:xfrm flipH="1">
            <a:off x="2430114" y="4359613"/>
            <a:ext cx="101739" cy="15641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0" name="Straight Arrow Connector 69"/>
          <p:cNvCxnSpPr/>
          <p:nvPr/>
        </p:nvCxnSpPr>
        <p:spPr>
          <a:xfrm flipH="1">
            <a:off x="2939021" y="4616919"/>
            <a:ext cx="393636" cy="130680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2" name="Straight Arrow Connector 71"/>
          <p:cNvCxnSpPr/>
          <p:nvPr/>
        </p:nvCxnSpPr>
        <p:spPr>
          <a:xfrm>
            <a:off x="3612078" y="5489159"/>
            <a:ext cx="0" cy="4345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4" name="Straight Arrow Connector 73"/>
          <p:cNvCxnSpPr/>
          <p:nvPr/>
        </p:nvCxnSpPr>
        <p:spPr>
          <a:xfrm flipH="1">
            <a:off x="4364321" y="5244861"/>
            <a:ext cx="78283" cy="6124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6" name="Straight Arrow Connector 75"/>
          <p:cNvCxnSpPr/>
          <p:nvPr/>
        </p:nvCxnSpPr>
        <p:spPr>
          <a:xfrm>
            <a:off x="5605977" y="5712980"/>
            <a:ext cx="90880" cy="1522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8" name="Straight Arrow Connector 77"/>
          <p:cNvCxnSpPr/>
          <p:nvPr/>
        </p:nvCxnSpPr>
        <p:spPr>
          <a:xfrm>
            <a:off x="5878435" y="5194176"/>
            <a:ext cx="91546" cy="6802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0" name="Straight Arrow Connector 79"/>
          <p:cNvCxnSpPr/>
          <p:nvPr/>
        </p:nvCxnSpPr>
        <p:spPr>
          <a:xfrm>
            <a:off x="6308174" y="5564122"/>
            <a:ext cx="0" cy="32476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2" name="Straight Arrow Connector 81"/>
          <p:cNvCxnSpPr/>
          <p:nvPr/>
        </p:nvCxnSpPr>
        <p:spPr>
          <a:xfrm>
            <a:off x="6874496" y="4827667"/>
            <a:ext cx="371693" cy="10960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3" name="TextBox 82"/>
          <p:cNvSpPr txBox="1"/>
          <p:nvPr/>
        </p:nvSpPr>
        <p:spPr>
          <a:xfrm>
            <a:off x="7319206" y="4894305"/>
            <a:ext cx="2967486" cy="769441"/>
          </a:xfrm>
          <a:prstGeom prst="rect">
            <a:avLst/>
          </a:prstGeom>
          <a:noFill/>
        </p:spPr>
        <p:txBody>
          <a:bodyPr wrap="square" rtlCol="0">
            <a:spAutoFit/>
          </a:bodyPr>
          <a:lstStyle/>
          <a:p>
            <a:r>
              <a:rPr lang="en-US" sz="1100" b="1" u="sng" dirty="0" smtClean="0"/>
              <a:t>5. LOCAL</a:t>
            </a:r>
            <a:r>
              <a:rPr lang="en-US" sz="1100" dirty="0" smtClean="0"/>
              <a:t>. Each CMHSP contracts with various service providers to provide mental health services to the customers located in that CMHSP’s county.</a:t>
            </a:r>
            <a:endParaRPr lang="en-US" sz="1100" dirty="0"/>
          </a:p>
        </p:txBody>
      </p:sp>
      <p:sp>
        <p:nvSpPr>
          <p:cNvPr id="84" name="TextBox 83"/>
          <p:cNvSpPr txBox="1"/>
          <p:nvPr/>
        </p:nvSpPr>
        <p:spPr>
          <a:xfrm>
            <a:off x="7088577" y="286550"/>
            <a:ext cx="4704465" cy="1708160"/>
          </a:xfrm>
          <a:prstGeom prst="rect">
            <a:avLst/>
          </a:prstGeom>
          <a:noFill/>
        </p:spPr>
        <p:txBody>
          <a:bodyPr wrap="square" rtlCol="0">
            <a:spAutoFit/>
          </a:bodyPr>
          <a:lstStyle/>
          <a:p>
            <a:pPr algn="ctr"/>
            <a:r>
              <a:rPr lang="en-US" sz="2400" b="1" dirty="0" smtClean="0"/>
              <a:t>Overview of Medicaid Program Administration for Behavioral Health Services</a:t>
            </a:r>
            <a:endParaRPr lang="en-US" sz="1100" b="1" dirty="0" smtClean="0"/>
          </a:p>
          <a:p>
            <a:pPr algn="ctr"/>
            <a:r>
              <a:rPr lang="en-US" sz="1100" b="1" dirty="0" smtClean="0"/>
              <a:t>The Medicaid Program is funded by both the federal and state governments, and is directly administered by the States with approval and oversight by CMS.</a:t>
            </a:r>
            <a:endParaRPr lang="en-US" sz="2400" b="1" dirty="0"/>
          </a:p>
        </p:txBody>
      </p:sp>
    </p:spTree>
    <p:extLst>
      <p:ext uri="{BB962C8B-B14F-4D97-AF65-F5344CB8AC3E}">
        <p14:creationId xmlns:p14="http://schemas.microsoft.com/office/powerpoint/2010/main" val="66501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chemeClr val="accent1">
                    <a:lumMod val="50000"/>
                  </a:schemeClr>
                </a:solidFill>
              </a:rPr>
              <a:t>What is Compliance?</a:t>
            </a:r>
            <a:endParaRPr lang="en-US" sz="4000" dirty="0">
              <a:solidFill>
                <a:schemeClr val="accent1">
                  <a:lumMod val="50000"/>
                </a:schemeClr>
              </a:solidFill>
            </a:endParaRPr>
          </a:p>
        </p:txBody>
      </p:sp>
      <p:sp>
        <p:nvSpPr>
          <p:cNvPr id="3" name="Content Placeholder 2"/>
          <p:cNvSpPr>
            <a:spLocks noGrp="1"/>
          </p:cNvSpPr>
          <p:nvPr>
            <p:ph idx="1"/>
          </p:nvPr>
        </p:nvSpPr>
        <p:spPr>
          <a:xfrm>
            <a:off x="953379" y="1686137"/>
            <a:ext cx="8596668" cy="1048437"/>
          </a:xfrm>
        </p:spPr>
        <p:txBody>
          <a:bodyPr>
            <a:normAutofit/>
          </a:bodyPr>
          <a:lstStyle/>
          <a:p>
            <a:pPr marL="0" indent="0" algn="ctr">
              <a:buNone/>
            </a:pPr>
            <a:r>
              <a:rPr lang="en-US" sz="4800" b="1" dirty="0" smtClean="0">
                <a:latin typeface="Aharoni" panose="02010803020104030203" pitchFamily="2" charset="-79"/>
                <a:cs typeface="Aharoni" panose="02010803020104030203" pitchFamily="2" charset="-79"/>
              </a:rPr>
              <a:t>Doing the Right Thing!</a:t>
            </a:r>
            <a:endParaRPr lang="en-US" sz="4800" b="1"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2"/>
          </p:nvPr>
        </p:nvSpPr>
        <p:spPr/>
        <p:txBody>
          <a:bodyPr/>
          <a:lstStyle/>
          <a:p>
            <a:fld id="{2F9E49DC-9F51-4AB8-95F2-513005630985}" type="slidenum">
              <a:rPr lang="en-US" smtClean="0"/>
              <a:t>4</a:t>
            </a:fld>
            <a:endParaRPr lang="en-US" dirty="0"/>
          </a:p>
        </p:txBody>
      </p:sp>
      <p:sp>
        <p:nvSpPr>
          <p:cNvPr id="5" name="TextBox 4"/>
          <p:cNvSpPr txBox="1"/>
          <p:nvPr/>
        </p:nvSpPr>
        <p:spPr>
          <a:xfrm>
            <a:off x="463756" y="2734574"/>
            <a:ext cx="10437963" cy="3477875"/>
          </a:xfrm>
          <a:prstGeom prst="rect">
            <a:avLst/>
          </a:prstGeom>
          <a:noFill/>
        </p:spPr>
        <p:txBody>
          <a:bodyPr wrap="square" rtlCol="0">
            <a:spAutoFit/>
          </a:bodyPr>
          <a:lstStyle/>
          <a:p>
            <a:pPr marL="285750" indent="-285750">
              <a:buFont typeface="Wingdings" panose="05000000000000000000" pitchFamily="2" charset="2"/>
              <a:buChar char="§"/>
            </a:pPr>
            <a:r>
              <a:rPr lang="en-US" sz="2000" dirty="0" smtClean="0"/>
              <a:t>What does this look like in an ORGANIZATION’S BEHAVIOR? </a:t>
            </a:r>
          </a:p>
          <a:p>
            <a:pPr marL="742950" lvl="1" indent="-285750">
              <a:buFont typeface="Wingdings" panose="05000000000000000000" pitchFamily="2" charset="2"/>
              <a:buChar char="§"/>
            </a:pPr>
            <a:r>
              <a:rPr lang="en-US" sz="2000" dirty="0" smtClean="0"/>
              <a:t>A formal program specifying an organization’s policies, procedures, and actions within a process to help prevent and detect violations of laws and regulations. </a:t>
            </a:r>
          </a:p>
          <a:p>
            <a:pPr marL="285750" indent="-285750">
              <a:buFont typeface="Wingdings" panose="05000000000000000000" pitchFamily="2" charset="2"/>
              <a:buChar char="§"/>
            </a:pPr>
            <a:endParaRPr lang="en-US" sz="2000" dirty="0"/>
          </a:p>
          <a:p>
            <a:pPr marL="285750" indent="-285750">
              <a:buFont typeface="Wingdings" panose="05000000000000000000" pitchFamily="2" charset="2"/>
              <a:buChar char="§"/>
            </a:pPr>
            <a:r>
              <a:rPr lang="en-US" sz="2000" dirty="0" smtClean="0"/>
              <a:t>What does this look like in INDIVIDUAL BEHAVIOR? </a:t>
            </a:r>
          </a:p>
          <a:p>
            <a:pPr marL="742950" lvl="1" indent="-285750">
              <a:buFont typeface="Wingdings" panose="05000000000000000000" pitchFamily="2" charset="2"/>
              <a:buChar char="§"/>
            </a:pPr>
            <a:r>
              <a:rPr lang="en-US" sz="2000" dirty="0" smtClean="0"/>
              <a:t>Following laws and rules that govern healthcare;</a:t>
            </a:r>
          </a:p>
          <a:p>
            <a:pPr marL="742950" lvl="1" indent="-285750">
              <a:buFont typeface="Wingdings" panose="05000000000000000000" pitchFamily="2" charset="2"/>
              <a:buChar char="§"/>
            </a:pPr>
            <a:r>
              <a:rPr lang="en-US" sz="2000" dirty="0" smtClean="0"/>
              <a:t>Being honest, responsible, and ethical;</a:t>
            </a:r>
          </a:p>
          <a:p>
            <a:pPr marL="742950" lvl="1" indent="-285750">
              <a:buFont typeface="Wingdings" panose="05000000000000000000" pitchFamily="2" charset="2"/>
              <a:buChar char="§"/>
            </a:pPr>
            <a:r>
              <a:rPr lang="en-US" sz="2000" dirty="0" smtClean="0"/>
              <a:t>Preventing, detecting, and reporting unethical and illegal conduct;</a:t>
            </a:r>
          </a:p>
          <a:p>
            <a:pPr marL="742950" lvl="1" indent="-285750">
              <a:buFont typeface="Wingdings" panose="05000000000000000000" pitchFamily="2" charset="2"/>
              <a:buChar char="§"/>
            </a:pPr>
            <a:r>
              <a:rPr lang="en-US" sz="2000" dirty="0" smtClean="0"/>
              <a:t>Preventing, detecting, and reporting Fraud, Waste, and Abuse (FWA) of </a:t>
            </a:r>
            <a:r>
              <a:rPr lang="en-US" sz="2000" dirty="0"/>
              <a:t>F</a:t>
            </a:r>
            <a:r>
              <a:rPr lang="en-US" sz="2000" dirty="0" smtClean="0"/>
              <a:t>ederal and/or State funds;</a:t>
            </a:r>
          </a:p>
          <a:p>
            <a:pPr marL="742950" lvl="1" indent="-285750">
              <a:buFont typeface="Wingdings" panose="05000000000000000000" pitchFamily="2" charset="2"/>
              <a:buChar char="§"/>
            </a:pPr>
            <a:r>
              <a:rPr lang="en-US" sz="2000" dirty="0" smtClean="0"/>
              <a:t>Auditing and Monitoring to make sure funds are being used correctly.</a:t>
            </a:r>
            <a:endParaRPr lang="en-US" sz="2000" dirty="0"/>
          </a:p>
        </p:txBody>
      </p:sp>
      <p:pic>
        <p:nvPicPr>
          <p:cNvPr id="6" name="Picture 5" descr="problema radica en lagestación del modelo de auditoría de compliance ..."/>
          <p:cNvPicPr>
            <a:picLocks noChangeAspect="1"/>
          </p:cNvPicPr>
          <p:nvPr/>
        </p:nvPicPr>
        <p:blipFill>
          <a:blip r:embed="rId2"/>
          <a:stretch>
            <a:fillRect/>
          </a:stretch>
        </p:blipFill>
        <p:spPr>
          <a:xfrm>
            <a:off x="330336" y="146106"/>
            <a:ext cx="2010528" cy="1671129"/>
          </a:xfrm>
          <a:prstGeom prst="rect">
            <a:avLst/>
          </a:prstGeom>
        </p:spPr>
      </p:pic>
    </p:spTree>
    <p:extLst>
      <p:ext uri="{BB962C8B-B14F-4D97-AF65-F5344CB8AC3E}">
        <p14:creationId xmlns:p14="http://schemas.microsoft.com/office/powerpoint/2010/main" val="260019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heel(1)">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Seven Elements of an Effective Compliance Program </a:t>
            </a:r>
            <a:endParaRPr lang="en-US" dirty="0"/>
          </a:p>
        </p:txBody>
      </p:sp>
      <p:sp>
        <p:nvSpPr>
          <p:cNvPr id="3" name="Content Placeholder 2"/>
          <p:cNvSpPr>
            <a:spLocks noGrp="1"/>
          </p:cNvSpPr>
          <p:nvPr>
            <p:ph idx="1"/>
          </p:nvPr>
        </p:nvSpPr>
        <p:spPr>
          <a:xfrm>
            <a:off x="531030" y="1930400"/>
            <a:ext cx="9664530" cy="4598416"/>
          </a:xfrm>
        </p:spPr>
        <p:txBody>
          <a:bodyPr>
            <a:normAutofit fontScale="85000" lnSpcReduction="20000"/>
          </a:bodyPr>
          <a:lstStyle/>
          <a:p>
            <a:pPr>
              <a:buAutoNum type="arabicPeriod"/>
            </a:pPr>
            <a:r>
              <a:rPr lang="en-US" sz="2000" dirty="0" smtClean="0"/>
              <a:t>Implementing written policies, procedures, and standards of conduct</a:t>
            </a:r>
          </a:p>
          <a:p>
            <a:pPr marL="914400" lvl="2" indent="0">
              <a:buNone/>
            </a:pPr>
            <a:r>
              <a:rPr lang="en-US" dirty="0" smtClean="0">
                <a:solidFill>
                  <a:srgbClr val="00B0F0"/>
                </a:solidFill>
              </a:rPr>
              <a:t>Code of Conduct; Corporate Compliance Plan; Policies &amp; Procedures located on the s-drive</a:t>
            </a:r>
          </a:p>
          <a:p>
            <a:pPr>
              <a:buAutoNum type="arabicPeriod"/>
            </a:pPr>
            <a:r>
              <a:rPr lang="en-US" sz="2000" dirty="0" smtClean="0"/>
              <a:t>Designating a compliance officer and compliance committee</a:t>
            </a:r>
          </a:p>
          <a:p>
            <a:pPr marL="914400" lvl="2" indent="0">
              <a:buNone/>
            </a:pPr>
            <a:r>
              <a:rPr lang="en-US" dirty="0" smtClean="0">
                <a:solidFill>
                  <a:srgbClr val="00B0F0"/>
                </a:solidFill>
              </a:rPr>
              <a:t>Compliance Officer </a:t>
            </a:r>
            <a:r>
              <a:rPr lang="en-US" dirty="0" smtClean="0">
                <a:solidFill>
                  <a:srgbClr val="00B0F0"/>
                </a:solidFill>
              </a:rPr>
              <a:t>(Brenna); </a:t>
            </a:r>
            <a:r>
              <a:rPr lang="en-US" dirty="0" smtClean="0">
                <a:solidFill>
                  <a:srgbClr val="00B0F0"/>
                </a:solidFill>
              </a:rPr>
              <a:t>Compliance Committee, Regional Compliance Coordinating Committee</a:t>
            </a:r>
          </a:p>
          <a:p>
            <a:pPr>
              <a:buAutoNum type="arabicPeriod"/>
            </a:pPr>
            <a:r>
              <a:rPr lang="en-US" sz="2000" dirty="0" smtClean="0"/>
              <a:t>Conducting effective training and education</a:t>
            </a:r>
          </a:p>
          <a:p>
            <a:pPr marL="914400" lvl="2" indent="0">
              <a:buNone/>
            </a:pPr>
            <a:r>
              <a:rPr lang="en-US" dirty="0" smtClean="0">
                <a:solidFill>
                  <a:srgbClr val="00B0F0"/>
                </a:solidFill>
              </a:rPr>
              <a:t>Education Plan: at hire; annually via computer; annually in-person; role based trainings; regulatory updates</a:t>
            </a:r>
          </a:p>
          <a:p>
            <a:pPr>
              <a:buAutoNum type="arabicPeriod"/>
            </a:pPr>
            <a:r>
              <a:rPr lang="en-US" sz="2000" dirty="0" smtClean="0"/>
              <a:t>Developing effective lines of communication</a:t>
            </a:r>
          </a:p>
          <a:p>
            <a:pPr marL="914400" lvl="2" indent="0">
              <a:buNone/>
            </a:pPr>
            <a:r>
              <a:rPr lang="en-US" dirty="0" smtClean="0">
                <a:solidFill>
                  <a:srgbClr val="00B0F0"/>
                </a:solidFill>
              </a:rPr>
              <a:t>Open-door policy to Compliance Officer; Anonymous reporting; Whistleblower protections</a:t>
            </a:r>
          </a:p>
          <a:p>
            <a:pPr>
              <a:buAutoNum type="arabicPeriod"/>
            </a:pPr>
            <a:r>
              <a:rPr lang="en-US" sz="2000" dirty="0" smtClean="0"/>
              <a:t>Conducting internal monitoring and auditing</a:t>
            </a:r>
          </a:p>
          <a:p>
            <a:pPr marL="914400" lvl="2" indent="0">
              <a:buNone/>
            </a:pPr>
            <a:r>
              <a:rPr lang="en-US" dirty="0" smtClean="0">
                <a:solidFill>
                  <a:srgbClr val="00B0F0"/>
                </a:solidFill>
              </a:rPr>
              <a:t>Annual FY Compliance Audit &amp; Monitoring Plan; Provider Network Reviews; IT Audit Plan </a:t>
            </a:r>
          </a:p>
          <a:p>
            <a:pPr>
              <a:buAutoNum type="arabicPeriod"/>
            </a:pPr>
            <a:r>
              <a:rPr lang="en-US" sz="2000" dirty="0" smtClean="0"/>
              <a:t>Enforcing standards through well-publicized disciplinary guidelines</a:t>
            </a:r>
          </a:p>
          <a:p>
            <a:pPr marL="914400" lvl="2" indent="0">
              <a:buNone/>
            </a:pPr>
            <a:r>
              <a:rPr lang="en-US" dirty="0" smtClean="0">
                <a:solidFill>
                  <a:srgbClr val="00B0F0"/>
                </a:solidFill>
              </a:rPr>
              <a:t>Code of Conduct, Corporate Compliance Plan, and Policies &amp; Procedures</a:t>
            </a:r>
          </a:p>
          <a:p>
            <a:pPr>
              <a:buAutoNum type="arabicPeriod"/>
            </a:pPr>
            <a:r>
              <a:rPr lang="en-US" sz="2000" dirty="0" smtClean="0"/>
              <a:t>Responding promptly to detected offenses and undertaking corrective action</a:t>
            </a:r>
          </a:p>
          <a:p>
            <a:pPr marL="914400" lvl="2" indent="0">
              <a:buNone/>
            </a:pPr>
            <a:r>
              <a:rPr lang="en-US" dirty="0" smtClean="0">
                <a:solidFill>
                  <a:srgbClr val="00B0F0"/>
                </a:solidFill>
              </a:rPr>
              <a:t>All reports of wrongdoing will be promptly and confidentially investigated, and appropriate remedial action taken (can include Corrective Action Plans, repayments, notification to outside government agencies, training, etc.). </a:t>
            </a:r>
            <a:endParaRPr lang="en-US" dirty="0">
              <a:solidFill>
                <a:srgbClr val="00B0F0"/>
              </a:solidFill>
            </a:endParaRPr>
          </a:p>
        </p:txBody>
      </p:sp>
      <p:sp>
        <p:nvSpPr>
          <p:cNvPr id="4" name="Slide Number Placeholder 3"/>
          <p:cNvSpPr>
            <a:spLocks noGrp="1"/>
          </p:cNvSpPr>
          <p:nvPr>
            <p:ph type="sldNum" sz="quarter" idx="12"/>
          </p:nvPr>
        </p:nvSpPr>
        <p:spPr/>
        <p:txBody>
          <a:bodyPr/>
          <a:lstStyle/>
          <a:p>
            <a:fld id="{2F9E49DC-9F51-4AB8-95F2-513005630985}" type="slidenum">
              <a:rPr lang="en-US" smtClean="0"/>
              <a:t>5</a:t>
            </a:fld>
            <a:endParaRPr lang="en-US" dirty="0"/>
          </a:p>
        </p:txBody>
      </p:sp>
      <p:cxnSp>
        <p:nvCxnSpPr>
          <p:cNvPr id="5" name="Straight Connector 4"/>
          <p:cNvCxnSpPr/>
          <p:nvPr/>
        </p:nvCxnSpPr>
        <p:spPr>
          <a:xfrm flipV="1">
            <a:off x="677334" y="1795464"/>
            <a:ext cx="8449056" cy="18288"/>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93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additive="base">
                                        <p:cTn id="5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additive="base">
                                        <p:cTn id="6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
                                            <p:txEl>
                                              <p:pRg st="13" end="13"/>
                                            </p:txEl>
                                          </p:spTgt>
                                        </p:tgtEl>
                                        <p:attrNameLst>
                                          <p:attrName>style.visibility</p:attrName>
                                        </p:attrNameLst>
                                      </p:cBhvr>
                                      <p:to>
                                        <p:strVal val="visible"/>
                                      </p:to>
                                    </p:set>
                                    <p:anim calcmode="lin" valueType="num">
                                      <p:cBhvr additive="base">
                                        <p:cTn id="7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43184" cy="1320800"/>
          </a:xfrm>
        </p:spPr>
        <p:txBody>
          <a:bodyPr/>
          <a:lstStyle/>
          <a:p>
            <a:r>
              <a:rPr lang="en-US" sz="4000" dirty="0" smtClean="0">
                <a:solidFill>
                  <a:schemeClr val="tx1"/>
                </a:solidFill>
                <a:latin typeface="Aharoni" panose="02010803020104030203" pitchFamily="2" charset="-79"/>
                <a:cs typeface="Aharoni" panose="02010803020104030203" pitchFamily="2" charset="-79"/>
              </a:rPr>
              <a:t>BCCMHA STANDARDS OF CONDUCT</a:t>
            </a:r>
            <a:endParaRPr lang="en-US" sz="4000" dirty="0">
              <a:solidFill>
                <a:schemeClr val="tx1"/>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366438" y="1511365"/>
            <a:ext cx="3830658" cy="4895122"/>
          </a:xfrm>
        </p:spPr>
        <p:txBody>
          <a:bodyPr>
            <a:normAutofit fontScale="62500" lnSpcReduction="20000"/>
          </a:bodyPr>
          <a:lstStyle/>
          <a:p>
            <a:pPr marL="0" indent="0">
              <a:buNone/>
            </a:pPr>
            <a:r>
              <a:rPr lang="en-US" sz="2900" b="1" u="sng" dirty="0" smtClean="0">
                <a:solidFill>
                  <a:schemeClr val="tx1"/>
                </a:solidFill>
                <a:latin typeface="Arial" panose="020B0604020202020204" pitchFamily="34" charset="0"/>
                <a:cs typeface="Arial" panose="020B0604020202020204" pitchFamily="34" charset="0"/>
              </a:rPr>
              <a:t>Code of Conduct</a:t>
            </a:r>
          </a:p>
          <a:p>
            <a:r>
              <a:rPr lang="en-US" sz="2700" dirty="0" smtClean="0">
                <a:solidFill>
                  <a:schemeClr val="tx1"/>
                </a:solidFill>
                <a:latin typeface="Arial" panose="020B0604020202020204" pitchFamily="34" charset="0"/>
                <a:cs typeface="Arial" panose="020B0604020202020204" pitchFamily="34" charset="0"/>
              </a:rPr>
              <a:t>Confidentiality: Protect the privacy of those we serve</a:t>
            </a:r>
          </a:p>
          <a:p>
            <a:r>
              <a:rPr lang="en-US" sz="2700" dirty="0" smtClean="0">
                <a:solidFill>
                  <a:schemeClr val="tx1"/>
                </a:solidFill>
                <a:latin typeface="Arial" panose="020B0604020202020204" pitchFamily="34" charset="0"/>
                <a:cs typeface="Arial" panose="020B0604020202020204" pitchFamily="34" charset="0"/>
              </a:rPr>
              <a:t>Alcohol &amp; drug free environment</a:t>
            </a:r>
          </a:p>
          <a:p>
            <a:r>
              <a:rPr lang="en-US" sz="2700" dirty="0" smtClean="0">
                <a:solidFill>
                  <a:schemeClr val="tx1"/>
                </a:solidFill>
                <a:latin typeface="Arial" panose="020B0604020202020204" pitchFamily="34" charset="0"/>
                <a:cs typeface="Arial" panose="020B0604020202020204" pitchFamily="34" charset="0"/>
              </a:rPr>
              <a:t>Free of harassment of any kind</a:t>
            </a:r>
          </a:p>
          <a:p>
            <a:r>
              <a:rPr lang="en-US" sz="2700" dirty="0" smtClean="0">
                <a:solidFill>
                  <a:schemeClr val="tx1"/>
                </a:solidFill>
                <a:latin typeface="Arial" panose="020B0604020202020204" pitchFamily="34" charset="0"/>
                <a:cs typeface="Arial" panose="020B0604020202020204" pitchFamily="34" charset="0"/>
              </a:rPr>
              <a:t>Avoidance of conflict of interest</a:t>
            </a:r>
          </a:p>
          <a:p>
            <a:r>
              <a:rPr lang="en-US" sz="2700" dirty="0" smtClean="0">
                <a:solidFill>
                  <a:schemeClr val="tx1"/>
                </a:solidFill>
                <a:latin typeface="Arial" panose="020B0604020202020204" pitchFamily="34" charset="0"/>
                <a:cs typeface="Arial" panose="020B0604020202020204" pitchFamily="34" charset="0"/>
              </a:rPr>
              <a:t>Report any suspected or actual FWA</a:t>
            </a:r>
          </a:p>
          <a:p>
            <a:r>
              <a:rPr lang="en-US" sz="2700" dirty="0" smtClean="0">
                <a:solidFill>
                  <a:schemeClr val="tx1"/>
                </a:solidFill>
                <a:latin typeface="Arial" panose="020B0604020202020204" pitchFamily="34" charset="0"/>
                <a:cs typeface="Arial" panose="020B0604020202020204" pitchFamily="34" charset="0"/>
              </a:rPr>
              <a:t>Do not solicit or accept gifts</a:t>
            </a:r>
          </a:p>
          <a:p>
            <a:r>
              <a:rPr lang="en-US" sz="2700" dirty="0" smtClean="0">
                <a:solidFill>
                  <a:schemeClr val="tx1"/>
                </a:solidFill>
                <a:latin typeface="Arial" panose="020B0604020202020204" pitchFamily="34" charset="0"/>
                <a:cs typeface="Arial" panose="020B0604020202020204" pitchFamily="34" charset="0"/>
              </a:rPr>
              <a:t>Safe, respectful work environment: all employees will be treated with dignity and respect</a:t>
            </a:r>
          </a:p>
          <a:p>
            <a:r>
              <a:rPr lang="en-US" sz="2700" dirty="0" smtClean="0">
                <a:solidFill>
                  <a:schemeClr val="tx1"/>
                </a:solidFill>
                <a:latin typeface="Arial" panose="020B0604020202020204" pitchFamily="34" charset="0"/>
                <a:cs typeface="Arial" panose="020B0604020202020204" pitchFamily="34" charset="0"/>
              </a:rPr>
              <a:t>Political contributions will not be made with agency funds or resources</a:t>
            </a:r>
          </a:p>
          <a:p>
            <a:pPr marL="0" indent="0">
              <a:buNone/>
            </a:pPr>
            <a:endParaRPr lang="en-US" dirty="0" smtClean="0"/>
          </a:p>
        </p:txBody>
      </p:sp>
      <p:sp>
        <p:nvSpPr>
          <p:cNvPr id="4" name="Slide Number Placeholder 3"/>
          <p:cNvSpPr>
            <a:spLocks noGrp="1"/>
          </p:cNvSpPr>
          <p:nvPr>
            <p:ph type="sldNum" sz="quarter" idx="12"/>
          </p:nvPr>
        </p:nvSpPr>
        <p:spPr/>
        <p:txBody>
          <a:bodyPr/>
          <a:lstStyle/>
          <a:p>
            <a:fld id="{2F9E49DC-9F51-4AB8-95F2-513005630985}" type="slidenum">
              <a:rPr lang="en-US" smtClean="0"/>
              <a:t>6</a:t>
            </a:fld>
            <a:endParaRPr lang="en-US" dirty="0"/>
          </a:p>
        </p:txBody>
      </p:sp>
      <p:cxnSp>
        <p:nvCxnSpPr>
          <p:cNvPr id="5" name="Straight Connector 4"/>
          <p:cNvCxnSpPr/>
          <p:nvPr/>
        </p:nvCxnSpPr>
        <p:spPr>
          <a:xfrm flipV="1">
            <a:off x="749808" y="1362456"/>
            <a:ext cx="8449056" cy="182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197096" y="1419925"/>
            <a:ext cx="6007608" cy="5714385"/>
          </a:xfrm>
          <a:prstGeom prst="rect">
            <a:avLst/>
          </a:prstGeom>
          <a:noFill/>
        </p:spPr>
        <p:txBody>
          <a:bodyPr wrap="square" rtlCol="0">
            <a:spAutoFit/>
          </a:bodyPr>
          <a:lstStyle/>
          <a:p>
            <a:r>
              <a:rPr lang="en-US" b="1" u="sng" dirty="0" smtClean="0">
                <a:latin typeface="Arial" panose="020B0604020202020204" pitchFamily="34" charset="0"/>
                <a:cs typeface="Arial" panose="020B0604020202020204" pitchFamily="34" charset="0"/>
              </a:rPr>
              <a:t>Ethics</a:t>
            </a:r>
          </a:p>
          <a:p>
            <a:pPr marL="342900" lvl="0" indent="-342900" defTabSz="457200">
              <a:spcBef>
                <a:spcPts val="1000"/>
              </a:spcBef>
              <a:buClr>
                <a:srgbClr val="90C226"/>
              </a:buClr>
              <a:buSzPct val="80000"/>
              <a:buFont typeface="Wingdings 3" charset="2"/>
              <a:buChar char=""/>
            </a:pPr>
            <a:r>
              <a:rPr lang="en-US" sz="1700" dirty="0" smtClean="0">
                <a:latin typeface="Arial" panose="020B0604020202020204" pitchFamily="34" charset="0"/>
                <a:cs typeface="Arial" panose="020B0604020202020204" pitchFamily="34" charset="0"/>
              </a:rPr>
              <a:t>Carefully </a:t>
            </a:r>
            <a:r>
              <a:rPr lang="en-US" sz="1700" dirty="0">
                <a:latin typeface="Arial" panose="020B0604020202020204" pitchFamily="34" charset="0"/>
                <a:cs typeface="Arial" panose="020B0604020202020204" pitchFamily="34" charset="0"/>
              </a:rPr>
              <a:t>read and understand the Code of Ethics associated with your professional license (MSW, LLP, LPC, etc. all have a different Code of Ethics</a:t>
            </a:r>
            <a:r>
              <a:rPr lang="en-US" sz="1700" dirty="0" smtClean="0">
                <a:latin typeface="Arial" panose="020B0604020202020204" pitchFamily="34" charset="0"/>
                <a:cs typeface="Arial" panose="020B0604020202020204" pitchFamily="34" charset="0"/>
              </a:rPr>
              <a:t>)</a:t>
            </a:r>
          </a:p>
          <a:p>
            <a:pPr marL="342900" lvl="0" indent="-342900" defTabSz="457200">
              <a:spcBef>
                <a:spcPts val="1000"/>
              </a:spcBef>
              <a:buClr>
                <a:srgbClr val="90C226"/>
              </a:buClr>
              <a:buSzPct val="80000"/>
              <a:buFont typeface="Wingdings 3" charset="2"/>
              <a:buChar char=""/>
            </a:pPr>
            <a:r>
              <a:rPr lang="en-US" sz="1700" dirty="0" smtClean="0">
                <a:latin typeface="Arial" panose="020B0604020202020204" pitchFamily="34" charset="0"/>
                <a:cs typeface="Arial" panose="020B0604020202020204" pitchFamily="34" charset="0"/>
              </a:rPr>
              <a:t>Establish and maintain healthy boundaries with consumers, families, and colleagues</a:t>
            </a:r>
          </a:p>
          <a:p>
            <a:pPr marL="342900" lvl="0" indent="-342900" defTabSz="457200">
              <a:spcBef>
                <a:spcPts val="1000"/>
              </a:spcBef>
              <a:buClr>
                <a:srgbClr val="90C226"/>
              </a:buClr>
              <a:buSzPct val="80000"/>
              <a:buFont typeface="Wingdings 3" charset="2"/>
              <a:buChar char=""/>
            </a:pPr>
            <a:r>
              <a:rPr lang="en-US" sz="1700" dirty="0" smtClean="0">
                <a:latin typeface="Arial" panose="020B0604020202020204" pitchFamily="34" charset="0"/>
                <a:cs typeface="Arial" panose="020B0604020202020204" pitchFamily="34" charset="0"/>
              </a:rPr>
              <a:t>Avoid using your workplace as a way to promote personal interests or paid endeavors</a:t>
            </a:r>
          </a:p>
          <a:p>
            <a:pPr marL="342900" lvl="0" indent="-342900" defTabSz="457200">
              <a:spcBef>
                <a:spcPts val="1000"/>
              </a:spcBef>
              <a:buClr>
                <a:srgbClr val="90C226"/>
              </a:buClr>
              <a:buSzPct val="80000"/>
              <a:buFont typeface="Wingdings 3" charset="2"/>
              <a:buChar char=""/>
            </a:pPr>
            <a:r>
              <a:rPr lang="en-US" sz="1700" dirty="0" smtClean="0">
                <a:latin typeface="Arial" panose="020B0604020202020204" pitchFamily="34" charset="0"/>
                <a:cs typeface="Arial" panose="020B0604020202020204" pitchFamily="34" charset="0"/>
              </a:rPr>
              <a:t>Immediately </a:t>
            </a:r>
            <a:r>
              <a:rPr lang="en-US" sz="1700" dirty="0">
                <a:latin typeface="Arial" panose="020B0604020202020204" pitchFamily="34" charset="0"/>
                <a:cs typeface="Arial" panose="020B0604020202020204" pitchFamily="34" charset="0"/>
              </a:rPr>
              <a:t>warn if a consumer discloses intent to harm self or </a:t>
            </a:r>
            <a:r>
              <a:rPr lang="en-US" sz="1700" dirty="0" smtClean="0">
                <a:latin typeface="Arial" panose="020B0604020202020204" pitchFamily="34" charset="0"/>
                <a:cs typeface="Arial" panose="020B0604020202020204" pitchFamily="34" charset="0"/>
              </a:rPr>
              <a:t>others</a:t>
            </a:r>
          </a:p>
          <a:p>
            <a:pPr marL="342900" lvl="0" indent="-342900" defTabSz="457200">
              <a:spcBef>
                <a:spcPts val="1000"/>
              </a:spcBef>
              <a:buClr>
                <a:srgbClr val="90C226"/>
              </a:buClr>
              <a:buSzPct val="80000"/>
              <a:buFont typeface="Wingdings 3" charset="2"/>
              <a:buChar char=""/>
            </a:pPr>
            <a:r>
              <a:rPr lang="en-US" sz="1700" dirty="0" smtClean="0">
                <a:latin typeface="Arial" panose="020B0604020202020204" pitchFamily="34" charset="0"/>
                <a:cs typeface="Arial" panose="020B0604020202020204" pitchFamily="34" charset="0"/>
              </a:rPr>
              <a:t>Ensure </a:t>
            </a:r>
            <a:r>
              <a:rPr lang="en-US" sz="1700" dirty="0">
                <a:latin typeface="Arial" panose="020B0604020202020204" pitchFamily="34" charset="0"/>
                <a:cs typeface="Arial" panose="020B0604020202020204" pitchFamily="34" charset="0"/>
              </a:rPr>
              <a:t>continuity of treatment and services (transfer and discharge </a:t>
            </a:r>
            <a:r>
              <a:rPr lang="en-US" sz="1700" dirty="0" smtClean="0">
                <a:latin typeface="Arial" panose="020B0604020202020204" pitchFamily="34" charset="0"/>
                <a:cs typeface="Arial" panose="020B0604020202020204" pitchFamily="34" charset="0"/>
              </a:rPr>
              <a:t>responsibilities)</a:t>
            </a:r>
          </a:p>
          <a:p>
            <a:pPr marL="342900" lvl="0" indent="-342900" defTabSz="457200">
              <a:spcBef>
                <a:spcPts val="1000"/>
              </a:spcBef>
              <a:buClr>
                <a:srgbClr val="90C226"/>
              </a:buClr>
              <a:buSzPct val="80000"/>
              <a:buFont typeface="Wingdings 3" charset="2"/>
              <a:buChar char=""/>
            </a:pPr>
            <a:r>
              <a:rPr lang="en-US" sz="1700" dirty="0" smtClean="0">
                <a:latin typeface="Arial" panose="020B0604020202020204" pitchFamily="34" charset="0"/>
                <a:cs typeface="Arial" panose="020B0604020202020204" pitchFamily="34" charset="0"/>
              </a:rPr>
              <a:t>Avoid </a:t>
            </a:r>
            <a:r>
              <a:rPr lang="en-US" sz="1700" dirty="0">
                <a:latin typeface="Arial" panose="020B0604020202020204" pitchFamily="34" charset="0"/>
                <a:cs typeface="Arial" panose="020B0604020202020204" pitchFamily="34" charset="0"/>
              </a:rPr>
              <a:t>sexual </a:t>
            </a:r>
            <a:r>
              <a:rPr lang="en-US" sz="1700" dirty="0" smtClean="0">
                <a:latin typeface="Arial" panose="020B0604020202020204" pitchFamily="34" charset="0"/>
                <a:cs typeface="Arial" panose="020B0604020202020204" pitchFamily="34" charset="0"/>
              </a:rPr>
              <a:t>impropriety</a:t>
            </a:r>
          </a:p>
          <a:p>
            <a:pPr marL="342900" lvl="0" indent="-342900" defTabSz="457200">
              <a:spcBef>
                <a:spcPts val="1000"/>
              </a:spcBef>
              <a:buClr>
                <a:srgbClr val="90C226"/>
              </a:buClr>
              <a:buSzPct val="80000"/>
              <a:buFont typeface="Wingdings 3" charset="2"/>
              <a:buChar char=""/>
            </a:pPr>
            <a:r>
              <a:rPr lang="en-US" sz="1700" dirty="0" smtClean="0">
                <a:latin typeface="Arial" panose="020B0604020202020204" pitchFamily="34" charset="0"/>
                <a:cs typeface="Arial" panose="020B0604020202020204" pitchFamily="34" charset="0"/>
              </a:rPr>
              <a:t>Adequately </a:t>
            </a:r>
            <a:r>
              <a:rPr lang="en-US" sz="1700" dirty="0">
                <a:latin typeface="Arial" panose="020B0604020202020204" pitchFamily="34" charset="0"/>
                <a:cs typeface="Arial" panose="020B0604020202020204" pitchFamily="34" charset="0"/>
              </a:rPr>
              <a:t>document </a:t>
            </a:r>
            <a:r>
              <a:rPr lang="en-US" sz="1700" dirty="0" smtClean="0">
                <a:latin typeface="Arial" panose="020B0604020202020204" pitchFamily="34" charset="0"/>
                <a:cs typeface="Arial" panose="020B0604020202020204" pitchFamily="34" charset="0"/>
              </a:rPr>
              <a:t>services/billings/communications</a:t>
            </a:r>
          </a:p>
          <a:p>
            <a:pPr marL="342900" lvl="0" indent="-342900" defTabSz="457200">
              <a:spcBef>
                <a:spcPts val="1000"/>
              </a:spcBef>
              <a:buClr>
                <a:srgbClr val="90C226"/>
              </a:buClr>
              <a:buSzPct val="80000"/>
              <a:buFont typeface="Wingdings 3" charset="2"/>
              <a:buChar char=""/>
            </a:pPr>
            <a:r>
              <a:rPr lang="en-US" sz="1700" dirty="0" smtClean="0">
                <a:latin typeface="Arial" panose="020B0604020202020204" pitchFamily="34" charset="0"/>
                <a:cs typeface="Arial" panose="020B0604020202020204" pitchFamily="34" charset="0"/>
              </a:rPr>
              <a:t>Treatment </a:t>
            </a:r>
            <a:r>
              <a:rPr lang="en-US" sz="1700" dirty="0">
                <a:latin typeface="Arial" panose="020B0604020202020204" pitchFamily="34" charset="0"/>
                <a:cs typeface="Arial" panose="020B0604020202020204" pitchFamily="34" charset="0"/>
              </a:rPr>
              <a:t>should be suitable to </a:t>
            </a:r>
            <a:r>
              <a:rPr lang="en-US" sz="1700" dirty="0" smtClean="0">
                <a:latin typeface="Arial" panose="020B0604020202020204" pitchFamily="34" charset="0"/>
                <a:cs typeface="Arial" panose="020B0604020202020204" pitchFamily="34" charset="0"/>
              </a:rPr>
              <a:t>condition</a:t>
            </a:r>
            <a:r>
              <a:rPr lang="en-US" sz="1700" dirty="0">
                <a:latin typeface="Arial" panose="020B0604020202020204" pitchFamily="34" charset="0"/>
                <a:cs typeface="Arial" panose="020B0604020202020204" pitchFamily="34" charset="0"/>
              </a:rPr>
              <a:t> </a:t>
            </a:r>
            <a:r>
              <a:rPr lang="en-US" sz="1700" dirty="0" smtClean="0">
                <a:latin typeface="Arial" panose="020B0604020202020204" pitchFamily="34" charset="0"/>
                <a:cs typeface="Arial" panose="020B0604020202020204" pitchFamily="34" charset="0"/>
              </a:rPr>
              <a:t>(amount</a:t>
            </a:r>
            <a:r>
              <a:rPr lang="en-US" sz="1700" dirty="0">
                <a:latin typeface="Arial" panose="020B0604020202020204" pitchFamily="34" charset="0"/>
                <a:cs typeface="Arial" panose="020B0604020202020204" pitchFamily="34" charset="0"/>
              </a:rPr>
              <a:t>, scope, duration matches the need)</a:t>
            </a:r>
          </a:p>
          <a:p>
            <a:endParaRPr lang="en-US" dirty="0"/>
          </a:p>
        </p:txBody>
      </p:sp>
    </p:spTree>
    <p:extLst>
      <p:ext uri="{BB962C8B-B14F-4D97-AF65-F5344CB8AC3E}">
        <p14:creationId xmlns:p14="http://schemas.microsoft.com/office/powerpoint/2010/main" val="1895717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89801"/>
            <a:ext cx="8596668" cy="705104"/>
          </a:xfrm>
        </p:spPr>
        <p:txBody>
          <a:bodyPr>
            <a:normAutofit/>
          </a:bodyPr>
          <a:lstStyle/>
          <a:p>
            <a:pPr algn="ctr"/>
            <a:r>
              <a:rPr lang="en-US" sz="4000" dirty="0" smtClean="0">
                <a:solidFill>
                  <a:schemeClr val="tx1"/>
                </a:solidFill>
                <a:latin typeface="Aharoni" panose="02010803020104030203" pitchFamily="2" charset="-79"/>
                <a:cs typeface="Aharoni" panose="02010803020104030203" pitchFamily="2" charset="-79"/>
              </a:rPr>
              <a:t>Organizational Ethics</a:t>
            </a:r>
            <a:endParaRPr lang="en-US" sz="4000" dirty="0">
              <a:solidFill>
                <a:schemeClr val="tx1"/>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77334" y="1927803"/>
            <a:ext cx="9115890" cy="2409105"/>
          </a:xfrm>
        </p:spPr>
        <p:txBody>
          <a:bodyPr>
            <a:normAutofit/>
          </a:bodyPr>
          <a:lstStyle/>
          <a:p>
            <a:pPr>
              <a:buNone/>
            </a:pPr>
            <a:r>
              <a:rPr lang="en-US" sz="2800" dirty="0">
                <a:solidFill>
                  <a:schemeClr val="tx1"/>
                </a:solidFill>
              </a:rPr>
              <a:t>What is the role of compliance when it comes to ethics?</a:t>
            </a:r>
          </a:p>
          <a:p>
            <a:pPr marL="457200" lvl="1" indent="0">
              <a:buNone/>
            </a:pPr>
            <a:r>
              <a:rPr lang="en-US" sz="2200" dirty="0">
                <a:solidFill>
                  <a:schemeClr val="tx1"/>
                </a:solidFill>
              </a:rPr>
              <a:t>Support the organization toward an ethical culture. OIG Compliance Guideline states one purpose of compliance program is to, “..increase the likelihood of preventing, identifying, and correcting unlawful and unethical behavior at an early stage</a:t>
            </a:r>
            <a:r>
              <a:rPr lang="en-US" sz="2200" dirty="0" smtClean="0">
                <a:solidFill>
                  <a:schemeClr val="tx1"/>
                </a:solidFill>
              </a:rPr>
              <a:t>”</a:t>
            </a:r>
            <a:endParaRPr lang="en-US" sz="2000" dirty="0">
              <a:solidFill>
                <a:schemeClr val="tx1"/>
              </a:solidFill>
            </a:endParaRPr>
          </a:p>
          <a:p>
            <a:pPr lvl="1"/>
            <a:endParaRPr lang="en-US" dirty="0"/>
          </a:p>
        </p:txBody>
      </p:sp>
      <p:sp>
        <p:nvSpPr>
          <p:cNvPr id="4" name="Slide Number Placeholder 3"/>
          <p:cNvSpPr>
            <a:spLocks noGrp="1"/>
          </p:cNvSpPr>
          <p:nvPr>
            <p:ph type="sldNum" sz="quarter" idx="12"/>
          </p:nvPr>
        </p:nvSpPr>
        <p:spPr/>
        <p:txBody>
          <a:bodyPr/>
          <a:lstStyle/>
          <a:p>
            <a:fld id="{2F9E49DC-9F51-4AB8-95F2-513005630985}" type="slidenum">
              <a:rPr lang="en-US" smtClean="0"/>
              <a:pPr/>
              <a:t>7</a:t>
            </a:fld>
            <a:endParaRPr lang="en-US" dirty="0"/>
          </a:p>
        </p:txBody>
      </p:sp>
      <p:sp>
        <p:nvSpPr>
          <p:cNvPr id="5" name="TextBox 4"/>
          <p:cNvSpPr txBox="1"/>
          <p:nvPr/>
        </p:nvSpPr>
        <p:spPr>
          <a:xfrm>
            <a:off x="677334" y="502664"/>
            <a:ext cx="9225618" cy="492443"/>
          </a:xfrm>
          <a:prstGeom prst="rect">
            <a:avLst/>
          </a:prstGeom>
          <a:noFill/>
        </p:spPr>
        <p:txBody>
          <a:bodyPr wrap="square" rtlCol="0">
            <a:spAutoFit/>
          </a:bodyPr>
          <a:lstStyle/>
          <a:p>
            <a:pPr algn="ctr"/>
            <a:r>
              <a:rPr lang="en-US" sz="2600" dirty="0" smtClean="0">
                <a:solidFill>
                  <a:schemeClr val="accent2">
                    <a:lumMod val="75000"/>
                  </a:schemeClr>
                </a:solidFill>
              </a:rPr>
              <a:t>INTERSECTION OF COMPLIANCE AND ETHICS</a:t>
            </a:r>
            <a:endParaRPr lang="en-US" sz="2600" dirty="0">
              <a:solidFill>
                <a:schemeClr val="accent2">
                  <a:lumMod val="75000"/>
                </a:schemeClr>
              </a:solidFill>
            </a:endParaRPr>
          </a:p>
        </p:txBody>
      </p:sp>
      <p:sp>
        <p:nvSpPr>
          <p:cNvPr id="6" name="TextBox 5"/>
          <p:cNvSpPr txBox="1"/>
          <p:nvPr/>
        </p:nvSpPr>
        <p:spPr>
          <a:xfrm>
            <a:off x="677334" y="4296583"/>
            <a:ext cx="9225618" cy="1785104"/>
          </a:xfrm>
          <a:prstGeom prst="rect">
            <a:avLst/>
          </a:prstGeom>
          <a:noFill/>
        </p:spPr>
        <p:txBody>
          <a:bodyPr wrap="square" rtlCol="0">
            <a:spAutoFit/>
          </a:bodyPr>
          <a:lstStyle/>
          <a:p>
            <a:pPr>
              <a:buNone/>
            </a:pPr>
            <a:r>
              <a:rPr lang="en-US" sz="2000" b="1" dirty="0"/>
              <a:t>In Other Words, “ethical culture</a:t>
            </a:r>
            <a:r>
              <a:rPr lang="en-US" sz="2000" b="1" dirty="0" smtClean="0"/>
              <a:t>”,</a:t>
            </a:r>
            <a:endParaRPr lang="en-US" sz="2000" b="1" dirty="0"/>
          </a:p>
          <a:p>
            <a:pPr>
              <a:buNone/>
            </a:pPr>
            <a:r>
              <a:rPr lang="en-US" dirty="0"/>
              <a:t>“… it is the extent to which an organization regards its </a:t>
            </a:r>
            <a:r>
              <a:rPr lang="en-US" b="1" dirty="0"/>
              <a:t>values</a:t>
            </a:r>
            <a:r>
              <a:rPr lang="en-US" dirty="0"/>
              <a:t>.  Strong ethical cultures make </a:t>
            </a:r>
            <a:r>
              <a:rPr lang="en-US" b="1" dirty="0"/>
              <a:t>doing</a:t>
            </a:r>
            <a:r>
              <a:rPr lang="en-US" dirty="0"/>
              <a:t> </a:t>
            </a:r>
            <a:r>
              <a:rPr lang="en-US" b="1" dirty="0"/>
              <a:t>what is right a priority</a:t>
            </a:r>
            <a:r>
              <a:rPr lang="en-US" dirty="0"/>
              <a:t>.  Ethical culture is often </a:t>
            </a:r>
            <a:r>
              <a:rPr lang="en-US" b="1" dirty="0"/>
              <a:t>unwritten code </a:t>
            </a:r>
            <a:r>
              <a:rPr lang="en-US" dirty="0"/>
              <a:t>by which employees learn what they should think and do”. </a:t>
            </a:r>
            <a:endParaRPr lang="en-US" dirty="0" smtClean="0"/>
          </a:p>
          <a:p>
            <a:pPr>
              <a:buNone/>
            </a:pPr>
            <a:endParaRPr lang="en-US" dirty="0" smtClean="0"/>
          </a:p>
          <a:p>
            <a:pPr>
              <a:buNone/>
            </a:pPr>
            <a:r>
              <a:rPr lang="en-US" dirty="0" smtClean="0"/>
              <a:t>- </a:t>
            </a:r>
            <a:r>
              <a:rPr lang="en-US" b="1" dirty="0"/>
              <a:t>Ethical Culture Building: A Modern Business Imperative, Research Report, ERC</a:t>
            </a:r>
            <a:endParaRPr lang="en-US" dirty="0"/>
          </a:p>
        </p:txBody>
      </p:sp>
    </p:spTree>
    <p:extLst>
      <p:ext uri="{BB962C8B-B14F-4D97-AF65-F5344CB8AC3E}">
        <p14:creationId xmlns:p14="http://schemas.microsoft.com/office/powerpoint/2010/main" val="3595415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8868"/>
          </a:xfrm>
        </p:spPr>
        <p:txBody>
          <a:bodyPr/>
          <a:lstStyle/>
          <a:p>
            <a:pPr algn="ctr"/>
            <a:r>
              <a:rPr lang="en-US" dirty="0" smtClean="0">
                <a:solidFill>
                  <a:schemeClr val="accent1">
                    <a:lumMod val="50000"/>
                  </a:schemeClr>
                </a:solidFill>
              </a:rPr>
              <a:t>Laws Impacting Healthcare</a:t>
            </a:r>
            <a:endParaRPr lang="en-US" dirty="0">
              <a:solidFill>
                <a:schemeClr val="accent1">
                  <a:lumMod val="50000"/>
                </a:schemeClr>
              </a:solidFill>
            </a:endParaRPr>
          </a:p>
        </p:txBody>
      </p:sp>
      <p:sp>
        <p:nvSpPr>
          <p:cNvPr id="3" name="Content Placeholder 2"/>
          <p:cNvSpPr>
            <a:spLocks noGrp="1"/>
          </p:cNvSpPr>
          <p:nvPr>
            <p:ph idx="1"/>
          </p:nvPr>
        </p:nvSpPr>
        <p:spPr>
          <a:xfrm>
            <a:off x="677334" y="1239789"/>
            <a:ext cx="8596668" cy="3648974"/>
          </a:xfrm>
        </p:spPr>
        <p:txBody>
          <a:bodyPr>
            <a:normAutofit/>
          </a:bodyPr>
          <a:lstStyle/>
          <a:p>
            <a:pPr marL="0" indent="0" algn="ctr">
              <a:buNone/>
            </a:pPr>
            <a:r>
              <a:rPr lang="en-US" sz="4000" dirty="0" smtClean="0">
                <a:solidFill>
                  <a:schemeClr val="tx1"/>
                </a:solidFill>
                <a:latin typeface="Aharoni" panose="02010803020104030203" pitchFamily="2" charset="-79"/>
                <a:cs typeface="Aharoni" panose="02010803020104030203" pitchFamily="2" charset="-79"/>
              </a:rPr>
              <a:t>Deficit Reduction Act 2005</a:t>
            </a:r>
          </a:p>
          <a:p>
            <a:r>
              <a:rPr lang="en-US" dirty="0" smtClean="0"/>
              <a:t>Education and training for employees, contractors and agents that contains detailed information about the Federal False Claims Acts, whistleblower provisions, and information about preventing and detecting Fraud, Waste, and Abuse in the Federal health care programs. </a:t>
            </a:r>
          </a:p>
          <a:p>
            <a:r>
              <a:rPr lang="en-US" dirty="0" smtClean="0"/>
              <a:t>Written policies that include detailed provisions consistent with State and Federal False Claims Acts, whistleblower provisions, and other applicable laws. </a:t>
            </a:r>
          </a:p>
          <a:p>
            <a:r>
              <a:rPr lang="en-US" dirty="0" smtClean="0"/>
              <a:t>Employee Handbook must include State and Federal laws, rights of employees to be protected as Whistleblowers, and any related policies and procedures</a:t>
            </a:r>
            <a:endParaRPr lang="en-US" dirty="0"/>
          </a:p>
        </p:txBody>
      </p:sp>
      <p:sp>
        <p:nvSpPr>
          <p:cNvPr id="4" name="Slide Number Placeholder 3"/>
          <p:cNvSpPr>
            <a:spLocks noGrp="1"/>
          </p:cNvSpPr>
          <p:nvPr>
            <p:ph type="sldNum" sz="quarter" idx="12"/>
          </p:nvPr>
        </p:nvSpPr>
        <p:spPr/>
        <p:txBody>
          <a:bodyPr/>
          <a:lstStyle/>
          <a:p>
            <a:fld id="{2F9E49DC-9F51-4AB8-95F2-513005630985}" type="slidenum">
              <a:rPr lang="en-US" smtClean="0"/>
              <a:t>8</a:t>
            </a:fld>
            <a:endParaRPr lang="en-US" dirty="0"/>
          </a:p>
        </p:txBody>
      </p:sp>
      <p:sp>
        <p:nvSpPr>
          <p:cNvPr id="5" name="TextBox 4"/>
          <p:cNvSpPr txBox="1"/>
          <p:nvPr/>
        </p:nvSpPr>
        <p:spPr>
          <a:xfrm>
            <a:off x="603850" y="5378546"/>
            <a:ext cx="9238891" cy="830997"/>
          </a:xfrm>
          <a:prstGeom prst="rect">
            <a:avLst/>
          </a:prstGeom>
          <a:noFill/>
        </p:spPr>
        <p:txBody>
          <a:bodyPr wrap="square" rtlCol="0">
            <a:spAutoFit/>
          </a:bodyPr>
          <a:lstStyle/>
          <a:p>
            <a:r>
              <a:rPr lang="en-US" sz="2400" dirty="0" smtClean="0">
                <a:latin typeface="Aharoni" panose="02010803020104030203" pitchFamily="2" charset="-79"/>
                <a:cs typeface="Aharoni" panose="02010803020104030203" pitchFamily="2" charset="-79"/>
              </a:rPr>
              <a:t>It’s about Education, Written Standards, and creating increased joint oversight between Federal and State governments</a:t>
            </a:r>
            <a:endParaRPr lang="en-US" sz="2400" dirty="0">
              <a:latin typeface="Aharoni" panose="02010803020104030203" pitchFamily="2" charset="-79"/>
              <a:cs typeface="Aharoni" panose="02010803020104030203" pitchFamily="2" charset="-79"/>
            </a:endParaRPr>
          </a:p>
        </p:txBody>
      </p:sp>
      <p:cxnSp>
        <p:nvCxnSpPr>
          <p:cNvPr id="6" name="Straight Connector 5"/>
          <p:cNvCxnSpPr/>
          <p:nvPr/>
        </p:nvCxnSpPr>
        <p:spPr>
          <a:xfrm flipV="1">
            <a:off x="998767" y="1818251"/>
            <a:ext cx="8449056" cy="18288"/>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8990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84" y="211508"/>
            <a:ext cx="10515600" cy="812799"/>
          </a:xfrm>
        </p:spPr>
        <p:txBody>
          <a:bodyPr/>
          <a:lstStyle/>
          <a:p>
            <a:pPr algn="ctr"/>
            <a:r>
              <a:rPr lang="en-US" dirty="0" smtClean="0">
                <a:solidFill>
                  <a:schemeClr val="accent1">
                    <a:lumMod val="50000"/>
                  </a:schemeClr>
                </a:solidFill>
              </a:rPr>
              <a:t>Laws Impacting Healthcare</a:t>
            </a:r>
            <a:endParaRPr lang="en-US" dirty="0">
              <a:solidFill>
                <a:schemeClr val="accent1">
                  <a:lumMod val="50000"/>
                </a:schemeClr>
              </a:solidFill>
            </a:endParaRPr>
          </a:p>
        </p:txBody>
      </p:sp>
      <p:sp>
        <p:nvSpPr>
          <p:cNvPr id="3" name="Content Placeholder 2"/>
          <p:cNvSpPr>
            <a:spLocks noGrp="1"/>
          </p:cNvSpPr>
          <p:nvPr>
            <p:ph idx="1"/>
          </p:nvPr>
        </p:nvSpPr>
        <p:spPr>
          <a:xfrm>
            <a:off x="680767" y="2060758"/>
            <a:ext cx="10315755" cy="4221285"/>
          </a:xfrm>
        </p:spPr>
        <p:txBody>
          <a:bodyPr>
            <a:normAutofit fontScale="92500" lnSpcReduction="20000"/>
          </a:bodyPr>
          <a:lstStyle/>
          <a:p>
            <a:pPr lvl="0">
              <a:buClr>
                <a:srgbClr val="90C226"/>
              </a:buClr>
            </a:pPr>
            <a:r>
              <a:rPr lang="en-US" sz="1900" dirty="0" smtClean="0">
                <a:solidFill>
                  <a:prstClr val="black">
                    <a:lumMod val="75000"/>
                    <a:lumOff val="25000"/>
                  </a:prstClr>
                </a:solidFill>
              </a:rPr>
              <a:t>Federal statute that covers fraud involving any federally funded contract or program, including the Medicaid program.</a:t>
            </a:r>
          </a:p>
          <a:p>
            <a:pPr lvl="0">
              <a:buClr>
                <a:srgbClr val="90C226"/>
              </a:buClr>
            </a:pPr>
            <a:r>
              <a:rPr lang="en-US" sz="1900" dirty="0" smtClean="0">
                <a:solidFill>
                  <a:prstClr val="black">
                    <a:lumMod val="75000"/>
                    <a:lumOff val="25000"/>
                  </a:prstClr>
                </a:solidFill>
              </a:rPr>
              <a:t>Establishes civil liability for certain acts, including:</a:t>
            </a:r>
          </a:p>
          <a:p>
            <a:pPr lvl="1">
              <a:buClr>
                <a:srgbClr val="90C226"/>
              </a:buClr>
            </a:pPr>
            <a:r>
              <a:rPr lang="en-US" sz="1700" dirty="0" smtClean="0">
                <a:solidFill>
                  <a:prstClr val="black">
                    <a:lumMod val="75000"/>
                    <a:lumOff val="25000"/>
                  </a:prstClr>
                </a:solidFill>
              </a:rPr>
              <a:t>Knowingly presenting a false or fraudulent claim to the government for payment;</a:t>
            </a:r>
          </a:p>
          <a:p>
            <a:pPr lvl="1">
              <a:buClr>
                <a:srgbClr val="90C226"/>
              </a:buClr>
            </a:pPr>
            <a:r>
              <a:rPr lang="en-US" sz="1700" dirty="0" smtClean="0">
                <a:solidFill>
                  <a:prstClr val="black">
                    <a:lumMod val="75000"/>
                    <a:lumOff val="25000"/>
                  </a:prstClr>
                </a:solidFill>
              </a:rPr>
              <a:t>Knowingly making, using, or causing to be made or used, a false record or statement to get a false or fraudulent claim paid or approved;</a:t>
            </a:r>
          </a:p>
          <a:p>
            <a:pPr lvl="1">
              <a:buClr>
                <a:srgbClr val="90C226"/>
              </a:buClr>
            </a:pPr>
            <a:r>
              <a:rPr lang="en-US" sz="1700" dirty="0" smtClean="0">
                <a:solidFill>
                  <a:prstClr val="black">
                    <a:lumMod val="75000"/>
                    <a:lumOff val="25000"/>
                  </a:prstClr>
                </a:solidFill>
              </a:rPr>
              <a:t>Conspiring to defraud by getting a false or fraudulent claim allowed or paid;</a:t>
            </a:r>
          </a:p>
          <a:p>
            <a:pPr lvl="1">
              <a:buClr>
                <a:srgbClr val="90C226"/>
              </a:buClr>
            </a:pPr>
            <a:r>
              <a:rPr lang="en-US" sz="1700" dirty="0" smtClean="0">
                <a:solidFill>
                  <a:prstClr val="black">
                    <a:lumMod val="75000"/>
                    <a:lumOff val="25000"/>
                  </a:prstClr>
                </a:solidFill>
              </a:rPr>
              <a:t>Knowingly making, using, or causing to be made or used, a false record or statement to conceal, avoid, or decrease an obligation to pay or transmit money or property to the government. </a:t>
            </a:r>
            <a:endParaRPr lang="en-US" sz="1700" dirty="0">
              <a:solidFill>
                <a:prstClr val="black">
                  <a:lumMod val="75000"/>
                  <a:lumOff val="25000"/>
                </a:prstClr>
              </a:solidFill>
            </a:endParaRPr>
          </a:p>
          <a:p>
            <a:pPr lvl="0">
              <a:buClr>
                <a:srgbClr val="90C226"/>
              </a:buClr>
            </a:pPr>
            <a:r>
              <a:rPr lang="en-US" sz="1900" dirty="0">
                <a:solidFill>
                  <a:prstClr val="black">
                    <a:lumMod val="75000"/>
                    <a:lumOff val="25000"/>
                  </a:prstClr>
                </a:solidFill>
              </a:rPr>
              <a:t>“Knowingly” </a:t>
            </a:r>
            <a:r>
              <a:rPr lang="en-US" sz="1900" dirty="0" smtClean="0">
                <a:solidFill>
                  <a:prstClr val="black">
                    <a:lumMod val="75000"/>
                    <a:lumOff val="25000"/>
                  </a:prstClr>
                </a:solidFill>
              </a:rPr>
              <a:t>means:</a:t>
            </a:r>
          </a:p>
          <a:p>
            <a:pPr lvl="1">
              <a:buClr>
                <a:srgbClr val="90C226"/>
              </a:buClr>
            </a:pPr>
            <a:r>
              <a:rPr lang="en-US" sz="1700" dirty="0" smtClean="0">
                <a:solidFill>
                  <a:prstClr val="black">
                    <a:lumMod val="75000"/>
                    <a:lumOff val="25000"/>
                  </a:prstClr>
                </a:solidFill>
              </a:rPr>
              <a:t>Actual knowledge of the information;</a:t>
            </a:r>
          </a:p>
          <a:p>
            <a:pPr lvl="1">
              <a:buClr>
                <a:srgbClr val="90C226"/>
              </a:buClr>
            </a:pPr>
            <a:r>
              <a:rPr lang="en-US" sz="1700" dirty="0" smtClean="0">
                <a:solidFill>
                  <a:prstClr val="black">
                    <a:lumMod val="75000"/>
                    <a:lumOff val="25000"/>
                  </a:prstClr>
                </a:solidFill>
              </a:rPr>
              <a:t>Acting in deliberate ignorance of the truth or falsity of the information; or</a:t>
            </a:r>
          </a:p>
          <a:p>
            <a:pPr lvl="1">
              <a:buClr>
                <a:srgbClr val="90C226"/>
              </a:buClr>
            </a:pPr>
            <a:r>
              <a:rPr lang="en-US" sz="1700" dirty="0" smtClean="0">
                <a:solidFill>
                  <a:prstClr val="black">
                    <a:lumMod val="75000"/>
                    <a:lumOff val="25000"/>
                  </a:prstClr>
                </a:solidFill>
              </a:rPr>
              <a:t>Acting in reckless disregard of the truth or falsity of the information. </a:t>
            </a:r>
          </a:p>
          <a:p>
            <a:pPr lvl="1">
              <a:buClr>
                <a:srgbClr val="90C226"/>
              </a:buClr>
            </a:pPr>
            <a:r>
              <a:rPr lang="en-US" sz="1700" dirty="0" smtClean="0">
                <a:solidFill>
                  <a:srgbClr val="FF0000"/>
                </a:solidFill>
              </a:rPr>
              <a:t>**No proof of specific intent to defraud is required!!** </a:t>
            </a:r>
            <a:endParaRPr lang="en-US" sz="1700" dirty="0">
              <a:solidFill>
                <a:srgbClr val="FF0000"/>
              </a:solidFill>
            </a:endParaRPr>
          </a:p>
          <a:p>
            <a:pPr marL="0" indent="0">
              <a:buNone/>
            </a:pPr>
            <a:endParaRPr lang="en-US" sz="1400" dirty="0"/>
          </a:p>
        </p:txBody>
      </p:sp>
      <p:sp>
        <p:nvSpPr>
          <p:cNvPr id="4" name="Slide Number Placeholder 3"/>
          <p:cNvSpPr>
            <a:spLocks noGrp="1"/>
          </p:cNvSpPr>
          <p:nvPr>
            <p:ph type="sldNum" sz="quarter" idx="12"/>
          </p:nvPr>
        </p:nvSpPr>
        <p:spPr/>
        <p:txBody>
          <a:bodyPr/>
          <a:lstStyle/>
          <a:p>
            <a:fld id="{2F9E49DC-9F51-4AB8-95F2-513005630985}" type="slidenum">
              <a:rPr lang="en-US" smtClean="0"/>
              <a:t>9</a:t>
            </a:fld>
            <a:endParaRPr lang="en-US" dirty="0"/>
          </a:p>
        </p:txBody>
      </p:sp>
      <p:sp>
        <p:nvSpPr>
          <p:cNvPr id="5" name="TextBox 4"/>
          <p:cNvSpPr txBox="1"/>
          <p:nvPr/>
        </p:nvSpPr>
        <p:spPr>
          <a:xfrm>
            <a:off x="803407" y="1024307"/>
            <a:ext cx="9325155" cy="830997"/>
          </a:xfrm>
          <a:prstGeom prst="rect">
            <a:avLst/>
          </a:prstGeom>
          <a:noFill/>
        </p:spPr>
        <p:txBody>
          <a:bodyPr wrap="square" rtlCol="0">
            <a:spAutoFit/>
          </a:bodyPr>
          <a:lstStyle/>
          <a:p>
            <a:pPr algn="ctr"/>
            <a:r>
              <a:rPr lang="en-US" sz="4800" b="1" dirty="0" smtClean="0">
                <a:latin typeface="Aharoni" panose="02010803020104030203" pitchFamily="2" charset="-79"/>
                <a:cs typeface="Aharoni" panose="02010803020104030203" pitchFamily="2" charset="-79"/>
              </a:rPr>
              <a:t>FEDERAL FALSE CLAIMS ACT</a:t>
            </a:r>
            <a:endParaRPr lang="en-US" sz="4800" b="1" dirty="0">
              <a:latin typeface="Aharoni" panose="02010803020104030203" pitchFamily="2" charset="-79"/>
              <a:cs typeface="Aharoni" panose="02010803020104030203" pitchFamily="2" charset="-79"/>
            </a:endParaRPr>
          </a:p>
        </p:txBody>
      </p:sp>
      <p:cxnSp>
        <p:nvCxnSpPr>
          <p:cNvPr id="6" name="Straight Connector 5"/>
          <p:cNvCxnSpPr/>
          <p:nvPr/>
        </p:nvCxnSpPr>
        <p:spPr>
          <a:xfrm flipV="1">
            <a:off x="1241456" y="1818818"/>
            <a:ext cx="8449056" cy="18288"/>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188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 calcmode="lin" valueType="num">
                                      <p:cBhvr additive="base">
                                        <p:cTn id="5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 calcmode="lin" valueType="num">
                                      <p:cBhvr additive="base">
                                        <p:cTn id="54"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anim calcmode="lin" valueType="num">
                                      <p:cBhvr additive="base">
                                        <p:cTn id="58"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2443</TotalTime>
  <Words>3038</Words>
  <Application>Microsoft Office PowerPoint</Application>
  <PresentationFormat>Custom</PresentationFormat>
  <Paragraphs>254</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Facet</vt:lpstr>
      <vt:lpstr>Compliance Training</vt:lpstr>
      <vt:lpstr>Compliance Staff for Barry County Community Mental Health Authority</vt:lpstr>
      <vt:lpstr>PowerPoint Presentation</vt:lpstr>
      <vt:lpstr>What is Compliance?</vt:lpstr>
      <vt:lpstr>The Seven Elements of an Effective Compliance Program </vt:lpstr>
      <vt:lpstr>BCCMHA STANDARDS OF CONDUCT</vt:lpstr>
      <vt:lpstr>Organizational Ethics</vt:lpstr>
      <vt:lpstr>Laws Impacting Healthcare</vt:lpstr>
      <vt:lpstr>Laws Impacting Healthcare</vt:lpstr>
      <vt:lpstr>Laws Impacting Healthcare</vt:lpstr>
      <vt:lpstr>Laws Impacting Healthcare</vt:lpstr>
      <vt:lpstr>Laws Impacting Healthcare</vt:lpstr>
      <vt:lpstr>Laws Impacting Healthcare</vt:lpstr>
      <vt:lpstr>Laws Impacting Healthcare</vt:lpstr>
      <vt:lpstr>FRAUD, WASTE, &amp; ABUSE</vt:lpstr>
      <vt:lpstr>FRAUD, WASTE, &amp; ABUSE</vt:lpstr>
      <vt:lpstr>FRAUD, WASTE, &amp; ABUSE</vt:lpstr>
      <vt:lpstr>Service Documentation Requirements</vt:lpstr>
      <vt:lpstr>PRIVACY &amp; CONFIDENTIALITY Behavioral Health Records</vt:lpstr>
      <vt:lpstr>Enforcement Bodies</vt:lpstr>
      <vt:lpstr>REPORTING RESPONSIBILITIES</vt:lpstr>
    </vt:vector>
  </TitlesOfParts>
  <Company>ITP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SWMBH Reginal Compliance Training</dc:title>
  <dc:creator>Ruth Barrett</dc:creator>
  <cp:lastModifiedBy>Brenna Ellison</cp:lastModifiedBy>
  <cp:revision>150</cp:revision>
  <cp:lastPrinted>2017-11-14T17:27:28Z</cp:lastPrinted>
  <dcterms:created xsi:type="dcterms:W3CDTF">2016-06-24T11:32:22Z</dcterms:created>
  <dcterms:modified xsi:type="dcterms:W3CDTF">2021-05-11T19:39:28Z</dcterms:modified>
</cp:coreProperties>
</file>